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57" r:id="rId3"/>
    <p:sldId id="258" r:id="rId4"/>
    <p:sldId id="259" r:id="rId5"/>
    <p:sldId id="282" r:id="rId6"/>
    <p:sldId id="261" r:id="rId7"/>
    <p:sldId id="262" r:id="rId8"/>
    <p:sldId id="283" r:id="rId9"/>
    <p:sldId id="263" r:id="rId10"/>
    <p:sldId id="284" r:id="rId11"/>
    <p:sldId id="285" r:id="rId12"/>
    <p:sldId id="287" r:id="rId13"/>
    <p:sldId id="286" r:id="rId14"/>
    <p:sldId id="281" r:id="rId15"/>
    <p:sldId id="288" r:id="rId16"/>
    <p:sldId id="289" r:id="rId17"/>
    <p:sldId id="290" r:id="rId18"/>
    <p:sldId id="291" r:id="rId19"/>
    <p:sldId id="292" r:id="rId20"/>
    <p:sldId id="293" r:id="rId21"/>
    <p:sldId id="294" r:id="rId22"/>
    <p:sldId id="295" r:id="rId23"/>
    <p:sldId id="296" r:id="rId24"/>
    <p:sldId id="297" r:id="rId25"/>
  </p:sldIdLst>
  <p:sldSz cx="9906000" cy="6858000" type="A4"/>
  <p:notesSz cx="6858000" cy="9906000"/>
  <p:defaultTextStyle>
    <a:defPPr>
      <a:defRPr lang="es-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DB1"/>
    <a:srgbClr val="729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7AC3CCA-C797-4891-BE02-D94E43425B78}" styleName="Estilo medio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87"/>
  </p:normalViewPr>
  <p:slideViewPr>
    <p:cSldViewPr snapToGrid="0" snapToObjects="1">
      <p:cViewPr varScale="1">
        <p:scale>
          <a:sx n="104" d="100"/>
          <a:sy n="104" d="100"/>
        </p:scale>
        <p:origin x="153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jpeg>
</file>

<file path=ppt/media/image11.png>
</file>

<file path=ppt/media/image12.png>
</file>

<file path=ppt/media/image13.png>
</file>

<file path=ppt/media/image14.gif>
</file>

<file path=ppt/media/image2.png>
</file>

<file path=ppt/media/image3.jpe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PlaceHolder 1"/>
          <p:cNvSpPr>
            <a:spLocks noGrp="1" noRot="1" noChangeAspect="1"/>
          </p:cNvSpPr>
          <p:nvPr>
            <p:ph type="sldImg"/>
          </p:nvPr>
        </p:nvSpPr>
        <p:spPr>
          <a:xfrm>
            <a:off x="216000" y="812520"/>
            <a:ext cx="7127280" cy="4008960"/>
          </a:xfrm>
          <a:prstGeom prst="rect">
            <a:avLst/>
          </a:prstGeom>
        </p:spPr>
        <p:txBody>
          <a:bodyPr lIns="0" tIns="0" rIns="0" bIns="0" anchor="ctr"/>
          <a:lstStyle/>
          <a:p>
            <a:pPr algn="ctr"/>
            <a:r>
              <a:rPr lang="en-US" sz="4400" b="0" strike="noStrike" spc="-1">
                <a:latin typeface="Arial"/>
              </a:rPr>
              <a:t>Click to move the slide</a:t>
            </a:r>
          </a:p>
        </p:txBody>
      </p:sp>
      <p:sp>
        <p:nvSpPr>
          <p:cNvPr id="41" name="PlaceHolder 2"/>
          <p:cNvSpPr>
            <a:spLocks noGrp="1"/>
          </p:cNvSpPr>
          <p:nvPr>
            <p:ph type="body"/>
          </p:nvPr>
        </p:nvSpPr>
        <p:spPr>
          <a:xfrm>
            <a:off x="756000" y="5078520"/>
            <a:ext cx="6047640" cy="4811040"/>
          </a:xfrm>
          <a:prstGeom prst="rect">
            <a:avLst/>
          </a:prstGeom>
        </p:spPr>
        <p:txBody>
          <a:bodyPr lIns="0" tIns="0" rIns="0" bIns="0"/>
          <a:lstStyle/>
          <a:p>
            <a:r>
              <a:rPr lang="en-US" sz="2000" b="0" strike="noStrike" spc="-1">
                <a:latin typeface="Arial"/>
              </a:rPr>
              <a:t>Click to edit the notes format</a:t>
            </a:r>
          </a:p>
        </p:txBody>
      </p:sp>
      <p:sp>
        <p:nvSpPr>
          <p:cNvPr id="42" name="PlaceHolder 3"/>
          <p:cNvSpPr>
            <a:spLocks noGrp="1"/>
          </p:cNvSpPr>
          <p:nvPr>
            <p:ph type="hdr"/>
          </p:nvPr>
        </p:nvSpPr>
        <p:spPr>
          <a:xfrm>
            <a:off x="0" y="0"/>
            <a:ext cx="3280680" cy="534240"/>
          </a:xfrm>
          <a:prstGeom prst="rect">
            <a:avLst/>
          </a:prstGeom>
        </p:spPr>
        <p:txBody>
          <a:bodyPr lIns="0" tIns="0" rIns="0" bIns="0"/>
          <a:lstStyle/>
          <a:p>
            <a:r>
              <a:rPr lang="en-US" sz="1400" b="0" strike="noStrike" spc="-1">
                <a:latin typeface="Times New Roman"/>
              </a:rPr>
              <a:t> </a:t>
            </a:r>
          </a:p>
        </p:txBody>
      </p:sp>
      <p:sp>
        <p:nvSpPr>
          <p:cNvPr id="43" name="PlaceHolder 4"/>
          <p:cNvSpPr>
            <a:spLocks noGrp="1"/>
          </p:cNvSpPr>
          <p:nvPr>
            <p:ph type="dt"/>
          </p:nvPr>
        </p:nvSpPr>
        <p:spPr>
          <a:xfrm>
            <a:off x="4278960" y="0"/>
            <a:ext cx="3280680" cy="534240"/>
          </a:xfrm>
          <a:prstGeom prst="rect">
            <a:avLst/>
          </a:prstGeom>
        </p:spPr>
        <p:txBody>
          <a:bodyPr lIns="0" tIns="0" rIns="0" bIns="0"/>
          <a:lstStyle/>
          <a:p>
            <a:pPr algn="r"/>
            <a:r>
              <a:rPr lang="en-US" sz="1400" b="0" strike="noStrike" spc="-1">
                <a:latin typeface="Times New Roman"/>
              </a:rPr>
              <a:t> </a:t>
            </a:r>
          </a:p>
        </p:txBody>
      </p:sp>
      <p:sp>
        <p:nvSpPr>
          <p:cNvPr id="44" name="PlaceHolder 5"/>
          <p:cNvSpPr>
            <a:spLocks noGrp="1"/>
          </p:cNvSpPr>
          <p:nvPr>
            <p:ph type="ftr"/>
          </p:nvPr>
        </p:nvSpPr>
        <p:spPr>
          <a:xfrm>
            <a:off x="0" y="10157400"/>
            <a:ext cx="3280680" cy="534240"/>
          </a:xfrm>
          <a:prstGeom prst="rect">
            <a:avLst/>
          </a:prstGeom>
        </p:spPr>
        <p:txBody>
          <a:bodyPr lIns="0" tIns="0" rIns="0" bIns="0" anchor="b"/>
          <a:lstStyle/>
          <a:p>
            <a:r>
              <a:rPr lang="en-US" sz="1400" b="0" strike="noStrike" spc="-1">
                <a:latin typeface="Times New Roman"/>
              </a:rPr>
              <a:t> </a:t>
            </a:r>
          </a:p>
        </p:txBody>
      </p:sp>
      <p:sp>
        <p:nvSpPr>
          <p:cNvPr id="45" name="PlaceHolder 6"/>
          <p:cNvSpPr>
            <a:spLocks noGrp="1"/>
          </p:cNvSpPr>
          <p:nvPr>
            <p:ph type="sldNum"/>
          </p:nvPr>
        </p:nvSpPr>
        <p:spPr>
          <a:xfrm>
            <a:off x="4278960" y="10157400"/>
            <a:ext cx="3280680" cy="534240"/>
          </a:xfrm>
          <a:prstGeom prst="rect">
            <a:avLst/>
          </a:prstGeom>
        </p:spPr>
        <p:txBody>
          <a:bodyPr lIns="0" tIns="0" rIns="0" bIns="0" anchor="b"/>
          <a:lstStyle/>
          <a:p>
            <a:pPr algn="r"/>
            <a:fld id="{4A6A401C-7706-4E08-81DF-E1937DE9A8E5}"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PlaceHolder 1"/>
          <p:cNvSpPr>
            <a:spLocks noGrp="1" noRot="1" noChangeAspect="1"/>
          </p:cNvSpPr>
          <p:nvPr>
            <p:ph type="sldImg"/>
          </p:nvPr>
        </p:nvSpPr>
        <p:spPr>
          <a:xfrm>
            <a:off x="954088" y="684213"/>
            <a:ext cx="4935537" cy="3417887"/>
          </a:xfrm>
          <a:prstGeom prst="rect">
            <a:avLst/>
          </a:prstGeom>
        </p:spPr>
      </p:sp>
      <p:sp>
        <p:nvSpPr>
          <p:cNvPr id="550"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51"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4036747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987451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6554387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763751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PlaceHolder 1"/>
          <p:cNvSpPr>
            <a:spLocks noGrp="1" noRot="1" noChangeAspect="1"/>
          </p:cNvSpPr>
          <p:nvPr>
            <p:ph type="sldImg"/>
          </p:nvPr>
        </p:nvSpPr>
        <p:spPr>
          <a:xfrm>
            <a:off x="884238" y="812800"/>
            <a:ext cx="5791200" cy="4008438"/>
          </a:xfrm>
          <a:prstGeom prst="rect">
            <a:avLst/>
          </a:prstGeom>
        </p:spPr>
      </p:sp>
      <p:sp>
        <p:nvSpPr>
          <p:cNvPr id="625" name="PlaceHolder 2"/>
          <p:cNvSpPr>
            <a:spLocks noGrp="1"/>
          </p:cNvSpPr>
          <p:nvPr>
            <p:ph type="body"/>
          </p:nvPr>
        </p:nvSpPr>
        <p:spPr>
          <a:xfrm>
            <a:off x="756000" y="5078520"/>
            <a:ext cx="6046200" cy="4809600"/>
          </a:xfrm>
          <a:prstGeom prst="rect">
            <a:avLst/>
          </a:prstGeom>
        </p:spPr>
        <p:txBody>
          <a:bodyPr lIns="0" tIns="0" rIns="0" bIns="0"/>
          <a:lstStyle/>
          <a:p>
            <a:endParaRPr lang="en-US" sz="2000" b="0" strike="noStrike" spc="-1">
              <a:latin typeface="Arial"/>
            </a:endParaRPr>
          </a:p>
        </p:txBody>
      </p:sp>
      <p:sp>
        <p:nvSpPr>
          <p:cNvPr id="626" name="CustomShape 3"/>
          <p:cNvSpPr/>
          <p:nvPr/>
        </p:nvSpPr>
        <p:spPr>
          <a:xfrm>
            <a:off x="4278960" y="10157400"/>
            <a:ext cx="3279240" cy="5328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24288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8496203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8810238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2890831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1647847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 name="PlaceHolder 1"/>
          <p:cNvSpPr>
            <a:spLocks noGrp="1" noRot="1" noChangeAspect="1"/>
          </p:cNvSpPr>
          <p:nvPr>
            <p:ph type="sldImg"/>
          </p:nvPr>
        </p:nvSpPr>
        <p:spPr>
          <a:xfrm>
            <a:off x="954088" y="684213"/>
            <a:ext cx="4935537" cy="3417887"/>
          </a:xfrm>
          <a:prstGeom prst="rect">
            <a:avLst/>
          </a:prstGeom>
        </p:spPr>
      </p:sp>
      <p:sp>
        <p:nvSpPr>
          <p:cNvPr id="553"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54"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0717624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27719702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12861212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1396696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PlaceHolder 1"/>
          <p:cNvSpPr>
            <a:spLocks noGrp="1" noRot="1" noChangeAspect="1"/>
          </p:cNvSpPr>
          <p:nvPr>
            <p:ph type="sldImg"/>
          </p:nvPr>
        </p:nvSpPr>
        <p:spPr>
          <a:xfrm>
            <a:off x="884238" y="812800"/>
            <a:ext cx="5791200" cy="4008438"/>
          </a:xfrm>
          <a:prstGeom prst="rect">
            <a:avLst/>
          </a:prstGeom>
        </p:spPr>
      </p:sp>
      <p:sp>
        <p:nvSpPr>
          <p:cNvPr id="625" name="PlaceHolder 2"/>
          <p:cNvSpPr>
            <a:spLocks noGrp="1"/>
          </p:cNvSpPr>
          <p:nvPr>
            <p:ph type="body"/>
          </p:nvPr>
        </p:nvSpPr>
        <p:spPr>
          <a:xfrm>
            <a:off x="756000" y="5078520"/>
            <a:ext cx="6046200" cy="4809600"/>
          </a:xfrm>
          <a:prstGeom prst="rect">
            <a:avLst/>
          </a:prstGeom>
        </p:spPr>
        <p:txBody>
          <a:bodyPr lIns="0" tIns="0" rIns="0" bIns="0"/>
          <a:lstStyle/>
          <a:p>
            <a:endParaRPr lang="en-US" sz="2000" b="0" strike="noStrike" spc="-1">
              <a:latin typeface="Arial"/>
            </a:endParaRPr>
          </a:p>
        </p:txBody>
      </p:sp>
      <p:sp>
        <p:nvSpPr>
          <p:cNvPr id="626" name="CustomShape 3"/>
          <p:cNvSpPr/>
          <p:nvPr/>
        </p:nvSpPr>
        <p:spPr>
          <a:xfrm>
            <a:off x="4278960" y="10157400"/>
            <a:ext cx="3279240" cy="53280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5246965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5" name="PlaceHolder 1"/>
          <p:cNvSpPr>
            <a:spLocks noGrp="1" noRot="1" noChangeAspect="1"/>
          </p:cNvSpPr>
          <p:nvPr>
            <p:ph type="sldImg"/>
          </p:nvPr>
        </p:nvSpPr>
        <p:spPr>
          <a:xfrm>
            <a:off x="954088" y="684213"/>
            <a:ext cx="4935537" cy="3417887"/>
          </a:xfrm>
          <a:prstGeom prst="rect">
            <a:avLst/>
          </a:prstGeom>
        </p:spPr>
      </p:sp>
      <p:sp>
        <p:nvSpPr>
          <p:cNvPr id="556"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57"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PlaceHolder 1"/>
          <p:cNvSpPr>
            <a:spLocks noGrp="1" noRot="1" noChangeAspect="1"/>
          </p:cNvSpPr>
          <p:nvPr>
            <p:ph type="sldImg"/>
          </p:nvPr>
        </p:nvSpPr>
        <p:spPr>
          <a:xfrm>
            <a:off x="954088" y="684213"/>
            <a:ext cx="4935537" cy="3417887"/>
          </a:xfrm>
          <a:prstGeom prst="rect">
            <a:avLst/>
          </a:prstGeom>
        </p:spPr>
      </p:sp>
      <p:sp>
        <p:nvSpPr>
          <p:cNvPr id="559"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60"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PlaceHolder 1"/>
          <p:cNvSpPr>
            <a:spLocks noGrp="1" noRot="1" noChangeAspect="1"/>
          </p:cNvSpPr>
          <p:nvPr>
            <p:ph type="sldImg"/>
          </p:nvPr>
        </p:nvSpPr>
        <p:spPr>
          <a:xfrm>
            <a:off x="954088" y="684213"/>
            <a:ext cx="4935537" cy="3417887"/>
          </a:xfrm>
          <a:prstGeom prst="rect">
            <a:avLst/>
          </a:prstGeom>
        </p:spPr>
      </p:sp>
      <p:sp>
        <p:nvSpPr>
          <p:cNvPr id="559"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60"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3772105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4" name="PlaceHolder 1"/>
          <p:cNvSpPr>
            <a:spLocks noGrp="1" noRot="1" noChangeAspect="1"/>
          </p:cNvSpPr>
          <p:nvPr>
            <p:ph type="sldImg"/>
          </p:nvPr>
        </p:nvSpPr>
        <p:spPr>
          <a:xfrm>
            <a:off x="954088" y="684213"/>
            <a:ext cx="4935537" cy="3417887"/>
          </a:xfrm>
          <a:prstGeom prst="rect">
            <a:avLst/>
          </a:prstGeom>
        </p:spPr>
      </p:sp>
      <p:sp>
        <p:nvSpPr>
          <p:cNvPr id="565"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66"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 name="PlaceHolder 1"/>
          <p:cNvSpPr>
            <a:spLocks noGrp="1" noRot="1" noChangeAspect="1"/>
          </p:cNvSpPr>
          <p:nvPr>
            <p:ph type="sldImg"/>
          </p:nvPr>
        </p:nvSpPr>
        <p:spPr>
          <a:xfrm>
            <a:off x="954088" y="684213"/>
            <a:ext cx="4935537" cy="3417887"/>
          </a:xfrm>
          <a:prstGeom prst="rect">
            <a:avLst/>
          </a:prstGeom>
        </p:spPr>
      </p:sp>
      <p:sp>
        <p:nvSpPr>
          <p:cNvPr id="568"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69"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7" name="PlaceHolder 1"/>
          <p:cNvSpPr>
            <a:spLocks noGrp="1" noRot="1" noChangeAspect="1"/>
          </p:cNvSpPr>
          <p:nvPr>
            <p:ph type="sldImg"/>
          </p:nvPr>
        </p:nvSpPr>
        <p:spPr>
          <a:xfrm>
            <a:off x="954088" y="684213"/>
            <a:ext cx="4935537" cy="3417887"/>
          </a:xfrm>
          <a:prstGeom prst="rect">
            <a:avLst/>
          </a:prstGeom>
        </p:spPr>
      </p:sp>
      <p:sp>
        <p:nvSpPr>
          <p:cNvPr id="568"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69"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extLst>
      <p:ext uri="{BB962C8B-B14F-4D97-AF65-F5344CB8AC3E}">
        <p14:creationId xmlns:p14="http://schemas.microsoft.com/office/powerpoint/2010/main" val="79525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0" name="PlaceHolder 1"/>
          <p:cNvSpPr>
            <a:spLocks noGrp="1" noRot="1" noChangeAspect="1"/>
          </p:cNvSpPr>
          <p:nvPr>
            <p:ph type="sldImg"/>
          </p:nvPr>
        </p:nvSpPr>
        <p:spPr>
          <a:xfrm>
            <a:off x="954088" y="684213"/>
            <a:ext cx="4935537" cy="3417887"/>
          </a:xfrm>
          <a:prstGeom prst="rect">
            <a:avLst/>
          </a:prstGeom>
        </p:spPr>
      </p:sp>
      <p:sp>
        <p:nvSpPr>
          <p:cNvPr id="571" name="PlaceHolder 2"/>
          <p:cNvSpPr>
            <a:spLocks noGrp="1"/>
          </p:cNvSpPr>
          <p:nvPr>
            <p:ph type="body"/>
          </p:nvPr>
        </p:nvSpPr>
        <p:spPr>
          <a:xfrm>
            <a:off x="913320" y="4343400"/>
            <a:ext cx="5017680" cy="4101840"/>
          </a:xfrm>
          <a:prstGeom prst="rect">
            <a:avLst/>
          </a:prstGeom>
        </p:spPr>
        <p:txBody>
          <a:bodyPr lIns="0" tIns="0" rIns="0" bIns="0"/>
          <a:lstStyle/>
          <a:p>
            <a:endParaRPr lang="en-US" sz="2000" b="0" strike="noStrike" spc="-1">
              <a:latin typeface="Arial"/>
            </a:endParaRPr>
          </a:p>
        </p:txBody>
      </p:sp>
      <p:sp>
        <p:nvSpPr>
          <p:cNvPr id="572" name="CustomShape 3"/>
          <p:cNvSpPr/>
          <p:nvPr/>
        </p:nvSpPr>
        <p:spPr>
          <a:xfrm>
            <a:off x="3885120" y="8687160"/>
            <a:ext cx="2959560" cy="44316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26" name="PlaceHolder 2"/>
          <p:cNvSpPr>
            <a:spLocks noGrp="1"/>
          </p:cNvSpPr>
          <p:nvPr>
            <p:ph type="body"/>
          </p:nvPr>
        </p:nvSpPr>
        <p:spPr>
          <a:xfrm>
            <a:off x="495000" y="1604520"/>
            <a:ext cx="8915040" cy="1896840"/>
          </a:xfrm>
          <a:prstGeom prst="rect">
            <a:avLst/>
          </a:prstGeom>
        </p:spPr>
        <p:txBody>
          <a:bodyPr lIns="0" tIns="0" rIns="0" bIns="0">
            <a:normAutofit/>
          </a:bodyPr>
          <a:lstStyle/>
          <a:p>
            <a:endParaRPr lang="en-US" sz="3200" b="0" strike="noStrike" spc="-1">
              <a:latin typeface="Arial"/>
            </a:endParaRPr>
          </a:p>
        </p:txBody>
      </p:sp>
      <p:sp>
        <p:nvSpPr>
          <p:cNvPr id="27" name="PlaceHolder 3"/>
          <p:cNvSpPr>
            <a:spLocks noGrp="1"/>
          </p:cNvSpPr>
          <p:nvPr>
            <p:ph type="body"/>
          </p:nvPr>
        </p:nvSpPr>
        <p:spPr>
          <a:xfrm>
            <a:off x="495000" y="3682080"/>
            <a:ext cx="8915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29" name="PlaceHolder 2"/>
          <p:cNvSpPr>
            <a:spLocks noGrp="1"/>
          </p:cNvSpPr>
          <p:nvPr>
            <p:ph type="body"/>
          </p:nvPr>
        </p:nvSpPr>
        <p:spPr>
          <a:xfrm>
            <a:off x="495000" y="1604520"/>
            <a:ext cx="4350240" cy="1896840"/>
          </a:xfrm>
          <a:prstGeom prst="rect">
            <a:avLst/>
          </a:prstGeom>
        </p:spPr>
        <p:txBody>
          <a:bodyPr lIns="0" tIns="0" rIns="0" bIns="0">
            <a:normAutofit/>
          </a:bodyPr>
          <a:lstStyle/>
          <a:p>
            <a:endParaRPr lang="en-US" sz="3200" b="0" strike="noStrike" spc="-1">
              <a:latin typeface="Arial"/>
            </a:endParaRPr>
          </a:p>
        </p:txBody>
      </p:sp>
      <p:sp>
        <p:nvSpPr>
          <p:cNvPr id="30" name="PlaceHolder 3"/>
          <p:cNvSpPr>
            <a:spLocks noGrp="1"/>
          </p:cNvSpPr>
          <p:nvPr>
            <p:ph type="body"/>
          </p:nvPr>
        </p:nvSpPr>
        <p:spPr>
          <a:xfrm>
            <a:off x="5063040" y="1604520"/>
            <a:ext cx="4350240" cy="1896840"/>
          </a:xfrm>
          <a:prstGeom prst="rect">
            <a:avLst/>
          </a:prstGeom>
        </p:spPr>
        <p:txBody>
          <a:bodyPr lIns="0" tIns="0" rIns="0" bIns="0">
            <a:normAutofit/>
          </a:bodyPr>
          <a:lstStyle/>
          <a:p>
            <a:endParaRPr lang="en-US" sz="3200" b="0" strike="noStrike" spc="-1">
              <a:latin typeface="Arial"/>
            </a:endParaRPr>
          </a:p>
        </p:txBody>
      </p:sp>
      <p:sp>
        <p:nvSpPr>
          <p:cNvPr id="31" name="PlaceHolder 4"/>
          <p:cNvSpPr>
            <a:spLocks noGrp="1"/>
          </p:cNvSpPr>
          <p:nvPr>
            <p:ph type="body"/>
          </p:nvPr>
        </p:nvSpPr>
        <p:spPr>
          <a:xfrm>
            <a:off x="495000" y="3682080"/>
            <a:ext cx="4350240" cy="1896840"/>
          </a:xfrm>
          <a:prstGeom prst="rect">
            <a:avLst/>
          </a:prstGeom>
        </p:spPr>
        <p:txBody>
          <a:bodyPr lIns="0" tIns="0" rIns="0" bIns="0">
            <a:normAutofit/>
          </a:bodyPr>
          <a:lstStyle/>
          <a:p>
            <a:endParaRPr lang="en-US" sz="3200" b="0" strike="noStrike" spc="-1">
              <a:latin typeface="Arial"/>
            </a:endParaRPr>
          </a:p>
        </p:txBody>
      </p:sp>
      <p:sp>
        <p:nvSpPr>
          <p:cNvPr id="32" name="PlaceHolder 5"/>
          <p:cNvSpPr>
            <a:spLocks noGrp="1"/>
          </p:cNvSpPr>
          <p:nvPr>
            <p:ph type="body"/>
          </p:nvPr>
        </p:nvSpPr>
        <p:spPr>
          <a:xfrm>
            <a:off x="5063040" y="3682080"/>
            <a:ext cx="4350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34" name="PlaceHolder 2"/>
          <p:cNvSpPr>
            <a:spLocks noGrp="1"/>
          </p:cNvSpPr>
          <p:nvPr>
            <p:ph type="body"/>
          </p:nvPr>
        </p:nvSpPr>
        <p:spPr>
          <a:xfrm>
            <a:off x="495000" y="1604520"/>
            <a:ext cx="2870280" cy="1896840"/>
          </a:xfrm>
          <a:prstGeom prst="rect">
            <a:avLst/>
          </a:prstGeom>
        </p:spPr>
        <p:txBody>
          <a:bodyPr lIns="0" tIns="0" rIns="0" bIns="0">
            <a:normAutofit/>
          </a:bodyPr>
          <a:lstStyle/>
          <a:p>
            <a:endParaRPr lang="en-US" sz="3200" b="0" strike="noStrike" spc="-1">
              <a:latin typeface="Arial"/>
            </a:endParaRPr>
          </a:p>
        </p:txBody>
      </p:sp>
      <p:sp>
        <p:nvSpPr>
          <p:cNvPr id="35" name="PlaceHolder 3"/>
          <p:cNvSpPr>
            <a:spLocks noGrp="1"/>
          </p:cNvSpPr>
          <p:nvPr>
            <p:ph type="body"/>
          </p:nvPr>
        </p:nvSpPr>
        <p:spPr>
          <a:xfrm>
            <a:off x="3509280" y="1604520"/>
            <a:ext cx="2870280" cy="1896840"/>
          </a:xfrm>
          <a:prstGeom prst="rect">
            <a:avLst/>
          </a:prstGeom>
        </p:spPr>
        <p:txBody>
          <a:bodyPr lIns="0" tIns="0" rIns="0" bIns="0">
            <a:normAutofit/>
          </a:bodyPr>
          <a:lstStyle/>
          <a:p>
            <a:endParaRPr lang="en-US" sz="3200" b="0" strike="noStrike" spc="-1">
              <a:latin typeface="Arial"/>
            </a:endParaRPr>
          </a:p>
        </p:txBody>
      </p:sp>
      <p:sp>
        <p:nvSpPr>
          <p:cNvPr id="36" name="PlaceHolder 4"/>
          <p:cNvSpPr>
            <a:spLocks noGrp="1"/>
          </p:cNvSpPr>
          <p:nvPr>
            <p:ph type="body"/>
          </p:nvPr>
        </p:nvSpPr>
        <p:spPr>
          <a:xfrm>
            <a:off x="6523200" y="1604520"/>
            <a:ext cx="2870280" cy="1896840"/>
          </a:xfrm>
          <a:prstGeom prst="rect">
            <a:avLst/>
          </a:prstGeom>
        </p:spPr>
        <p:txBody>
          <a:bodyPr lIns="0" tIns="0" rIns="0" bIns="0">
            <a:normAutofit/>
          </a:bodyPr>
          <a:lstStyle/>
          <a:p>
            <a:endParaRPr lang="en-US" sz="3200" b="0" strike="noStrike" spc="-1">
              <a:latin typeface="Arial"/>
            </a:endParaRPr>
          </a:p>
        </p:txBody>
      </p:sp>
      <p:sp>
        <p:nvSpPr>
          <p:cNvPr id="37" name="PlaceHolder 5"/>
          <p:cNvSpPr>
            <a:spLocks noGrp="1"/>
          </p:cNvSpPr>
          <p:nvPr>
            <p:ph type="body"/>
          </p:nvPr>
        </p:nvSpPr>
        <p:spPr>
          <a:xfrm>
            <a:off x="495000" y="3682080"/>
            <a:ext cx="2870280" cy="1896840"/>
          </a:xfrm>
          <a:prstGeom prst="rect">
            <a:avLst/>
          </a:prstGeom>
        </p:spPr>
        <p:txBody>
          <a:bodyPr lIns="0" tIns="0" rIns="0" bIns="0">
            <a:normAutofit/>
          </a:bodyPr>
          <a:lstStyle/>
          <a:p>
            <a:endParaRPr lang="en-US" sz="3200" b="0" strike="noStrike" spc="-1">
              <a:latin typeface="Arial"/>
            </a:endParaRPr>
          </a:p>
        </p:txBody>
      </p:sp>
      <p:sp>
        <p:nvSpPr>
          <p:cNvPr id="38" name="PlaceHolder 6"/>
          <p:cNvSpPr>
            <a:spLocks noGrp="1"/>
          </p:cNvSpPr>
          <p:nvPr>
            <p:ph type="body"/>
          </p:nvPr>
        </p:nvSpPr>
        <p:spPr>
          <a:xfrm>
            <a:off x="3509280" y="3682080"/>
            <a:ext cx="2870280" cy="1896840"/>
          </a:xfrm>
          <a:prstGeom prst="rect">
            <a:avLst/>
          </a:prstGeom>
        </p:spPr>
        <p:txBody>
          <a:bodyPr lIns="0" tIns="0" rIns="0" bIns="0">
            <a:normAutofit/>
          </a:bodyPr>
          <a:lstStyle/>
          <a:p>
            <a:endParaRPr lang="en-US" sz="3200" b="0" strike="noStrike" spc="-1">
              <a:latin typeface="Arial"/>
            </a:endParaRPr>
          </a:p>
        </p:txBody>
      </p:sp>
      <p:sp>
        <p:nvSpPr>
          <p:cNvPr id="39" name="PlaceHolder 7"/>
          <p:cNvSpPr>
            <a:spLocks noGrp="1"/>
          </p:cNvSpPr>
          <p:nvPr>
            <p:ph type="body"/>
          </p:nvPr>
        </p:nvSpPr>
        <p:spPr>
          <a:xfrm>
            <a:off x="6523200" y="3682080"/>
            <a:ext cx="287028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5" name="PlaceHolder 2"/>
          <p:cNvSpPr>
            <a:spLocks noGrp="1"/>
          </p:cNvSpPr>
          <p:nvPr>
            <p:ph type="subTitle"/>
          </p:nvPr>
        </p:nvSpPr>
        <p:spPr>
          <a:xfrm>
            <a:off x="495000" y="1604520"/>
            <a:ext cx="8915040" cy="39772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7" name="PlaceHolder 2"/>
          <p:cNvSpPr>
            <a:spLocks noGrp="1"/>
          </p:cNvSpPr>
          <p:nvPr>
            <p:ph type="body"/>
          </p:nvPr>
        </p:nvSpPr>
        <p:spPr>
          <a:xfrm>
            <a:off x="495000" y="1604520"/>
            <a:ext cx="89150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9" name="PlaceHolder 2"/>
          <p:cNvSpPr>
            <a:spLocks noGrp="1"/>
          </p:cNvSpPr>
          <p:nvPr>
            <p:ph type="body"/>
          </p:nvPr>
        </p:nvSpPr>
        <p:spPr>
          <a:xfrm>
            <a:off x="495000" y="1604520"/>
            <a:ext cx="4350240" cy="3977280"/>
          </a:xfrm>
          <a:prstGeom prst="rect">
            <a:avLst/>
          </a:prstGeom>
        </p:spPr>
        <p:txBody>
          <a:bodyPr lIns="0" tIns="0" rIns="0" bIns="0">
            <a:normAutofit/>
          </a:bodyPr>
          <a:lstStyle/>
          <a:p>
            <a:endParaRPr lang="en-US" sz="3200" b="0" strike="noStrike" spc="-1">
              <a:latin typeface="Arial"/>
            </a:endParaRPr>
          </a:p>
        </p:txBody>
      </p:sp>
      <p:sp>
        <p:nvSpPr>
          <p:cNvPr id="10" name="PlaceHolder 3"/>
          <p:cNvSpPr>
            <a:spLocks noGrp="1"/>
          </p:cNvSpPr>
          <p:nvPr>
            <p:ph type="body"/>
          </p:nvPr>
        </p:nvSpPr>
        <p:spPr>
          <a:xfrm>
            <a:off x="5063040" y="1604520"/>
            <a:ext cx="4350240" cy="39772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95000" y="273600"/>
            <a:ext cx="8915040" cy="530784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14" name="PlaceHolder 2"/>
          <p:cNvSpPr>
            <a:spLocks noGrp="1"/>
          </p:cNvSpPr>
          <p:nvPr>
            <p:ph type="body"/>
          </p:nvPr>
        </p:nvSpPr>
        <p:spPr>
          <a:xfrm>
            <a:off x="495000" y="1604520"/>
            <a:ext cx="4350240" cy="1896840"/>
          </a:xfrm>
          <a:prstGeom prst="rect">
            <a:avLst/>
          </a:prstGeom>
        </p:spPr>
        <p:txBody>
          <a:bodyPr lIns="0" tIns="0" rIns="0" bIns="0">
            <a:normAutofit/>
          </a:bodyPr>
          <a:lstStyle/>
          <a:p>
            <a:endParaRPr lang="en-US" sz="3200" b="0" strike="noStrike" spc="-1">
              <a:latin typeface="Arial"/>
            </a:endParaRPr>
          </a:p>
        </p:txBody>
      </p:sp>
      <p:sp>
        <p:nvSpPr>
          <p:cNvPr id="15" name="PlaceHolder 3"/>
          <p:cNvSpPr>
            <a:spLocks noGrp="1"/>
          </p:cNvSpPr>
          <p:nvPr>
            <p:ph type="body"/>
          </p:nvPr>
        </p:nvSpPr>
        <p:spPr>
          <a:xfrm>
            <a:off x="5063040" y="1604520"/>
            <a:ext cx="4350240" cy="3977280"/>
          </a:xfrm>
          <a:prstGeom prst="rect">
            <a:avLst/>
          </a:prstGeom>
        </p:spPr>
        <p:txBody>
          <a:bodyPr lIns="0" tIns="0" rIns="0" bIns="0">
            <a:normAutofit/>
          </a:bodyPr>
          <a:lstStyle/>
          <a:p>
            <a:endParaRPr lang="en-US" sz="3200" b="0" strike="noStrike" spc="-1">
              <a:latin typeface="Arial"/>
            </a:endParaRPr>
          </a:p>
        </p:txBody>
      </p:sp>
      <p:sp>
        <p:nvSpPr>
          <p:cNvPr id="16" name="PlaceHolder 4"/>
          <p:cNvSpPr>
            <a:spLocks noGrp="1"/>
          </p:cNvSpPr>
          <p:nvPr>
            <p:ph type="body"/>
          </p:nvPr>
        </p:nvSpPr>
        <p:spPr>
          <a:xfrm>
            <a:off x="495000" y="3682080"/>
            <a:ext cx="4350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18" name="PlaceHolder 2"/>
          <p:cNvSpPr>
            <a:spLocks noGrp="1"/>
          </p:cNvSpPr>
          <p:nvPr>
            <p:ph type="body"/>
          </p:nvPr>
        </p:nvSpPr>
        <p:spPr>
          <a:xfrm>
            <a:off x="495000" y="1604520"/>
            <a:ext cx="4350240" cy="3977280"/>
          </a:xfrm>
          <a:prstGeom prst="rect">
            <a:avLst/>
          </a:prstGeom>
        </p:spPr>
        <p:txBody>
          <a:bodyPr lIns="0" tIns="0" rIns="0" bIns="0">
            <a:normAutofit/>
          </a:bodyPr>
          <a:lstStyle/>
          <a:p>
            <a:endParaRPr lang="en-US" sz="3200" b="0" strike="noStrike" spc="-1">
              <a:latin typeface="Arial"/>
            </a:endParaRPr>
          </a:p>
        </p:txBody>
      </p:sp>
      <p:sp>
        <p:nvSpPr>
          <p:cNvPr id="19" name="PlaceHolder 3"/>
          <p:cNvSpPr>
            <a:spLocks noGrp="1"/>
          </p:cNvSpPr>
          <p:nvPr>
            <p:ph type="body"/>
          </p:nvPr>
        </p:nvSpPr>
        <p:spPr>
          <a:xfrm>
            <a:off x="5063040" y="1604520"/>
            <a:ext cx="4350240" cy="1896840"/>
          </a:xfrm>
          <a:prstGeom prst="rect">
            <a:avLst/>
          </a:prstGeom>
        </p:spPr>
        <p:txBody>
          <a:bodyPr lIns="0" tIns="0" rIns="0" bIns="0">
            <a:normAutofit/>
          </a:bodyPr>
          <a:lstStyle/>
          <a:p>
            <a:endParaRPr lang="en-US" sz="3200" b="0" strike="noStrike" spc="-1">
              <a:latin typeface="Arial"/>
            </a:endParaRPr>
          </a:p>
        </p:txBody>
      </p:sp>
      <p:sp>
        <p:nvSpPr>
          <p:cNvPr id="20" name="PlaceHolder 4"/>
          <p:cNvSpPr>
            <a:spLocks noGrp="1"/>
          </p:cNvSpPr>
          <p:nvPr>
            <p:ph type="body"/>
          </p:nvPr>
        </p:nvSpPr>
        <p:spPr>
          <a:xfrm>
            <a:off x="5063040" y="3682080"/>
            <a:ext cx="43502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95000" y="273600"/>
            <a:ext cx="8915040" cy="1144800"/>
          </a:xfrm>
          <a:prstGeom prst="rect">
            <a:avLst/>
          </a:prstGeom>
        </p:spPr>
        <p:txBody>
          <a:bodyPr lIns="0" tIns="0" rIns="0" bIns="0" anchor="ctr"/>
          <a:lstStyle/>
          <a:p>
            <a:pPr algn="ctr"/>
            <a:endParaRPr lang="en-US" sz="4400" b="0" strike="noStrike" spc="-1">
              <a:latin typeface="Arial"/>
            </a:endParaRPr>
          </a:p>
        </p:txBody>
      </p:sp>
      <p:sp>
        <p:nvSpPr>
          <p:cNvPr id="22" name="PlaceHolder 2"/>
          <p:cNvSpPr>
            <a:spLocks noGrp="1"/>
          </p:cNvSpPr>
          <p:nvPr>
            <p:ph type="body"/>
          </p:nvPr>
        </p:nvSpPr>
        <p:spPr>
          <a:xfrm>
            <a:off x="495000" y="1604520"/>
            <a:ext cx="4350240" cy="1896840"/>
          </a:xfrm>
          <a:prstGeom prst="rect">
            <a:avLst/>
          </a:prstGeom>
        </p:spPr>
        <p:txBody>
          <a:bodyPr lIns="0" tIns="0" rIns="0" bIns="0">
            <a:normAutofit/>
          </a:bodyPr>
          <a:lstStyle/>
          <a:p>
            <a:endParaRPr lang="en-US" sz="3200" b="0" strike="noStrike" spc="-1">
              <a:latin typeface="Arial"/>
            </a:endParaRPr>
          </a:p>
        </p:txBody>
      </p:sp>
      <p:sp>
        <p:nvSpPr>
          <p:cNvPr id="23" name="PlaceHolder 3"/>
          <p:cNvSpPr>
            <a:spLocks noGrp="1"/>
          </p:cNvSpPr>
          <p:nvPr>
            <p:ph type="body"/>
          </p:nvPr>
        </p:nvSpPr>
        <p:spPr>
          <a:xfrm>
            <a:off x="5063040" y="1604520"/>
            <a:ext cx="4350240" cy="1896840"/>
          </a:xfrm>
          <a:prstGeom prst="rect">
            <a:avLst/>
          </a:prstGeom>
        </p:spPr>
        <p:txBody>
          <a:bodyPr lIns="0" tIns="0" rIns="0" bIns="0">
            <a:normAutofit/>
          </a:bodyPr>
          <a:lstStyle/>
          <a:p>
            <a:endParaRPr lang="en-US" sz="3200" b="0" strike="noStrike" spc="-1">
              <a:latin typeface="Arial"/>
            </a:endParaRPr>
          </a:p>
        </p:txBody>
      </p:sp>
      <p:sp>
        <p:nvSpPr>
          <p:cNvPr id="24" name="PlaceHolder 4"/>
          <p:cNvSpPr>
            <a:spLocks noGrp="1"/>
          </p:cNvSpPr>
          <p:nvPr>
            <p:ph type="body"/>
          </p:nvPr>
        </p:nvSpPr>
        <p:spPr>
          <a:xfrm>
            <a:off x="495000" y="3682080"/>
            <a:ext cx="8915040" cy="189684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4" name="CustomShape 1"/>
          <p:cNvSpPr/>
          <p:nvPr/>
        </p:nvSpPr>
        <p:spPr>
          <a:xfrm>
            <a:off x="388440" y="360"/>
            <a:ext cx="184320" cy="68565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p:style>
      </p:sp>
      <p:sp>
        <p:nvSpPr>
          <p:cNvPr id="5" name="CustomShape 2"/>
          <p:cNvSpPr/>
          <p:nvPr/>
        </p:nvSpPr>
        <p:spPr>
          <a:xfrm>
            <a:off x="388440" y="360"/>
            <a:ext cx="184320" cy="68565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p:style>
      </p:sp>
      <p:sp>
        <p:nvSpPr>
          <p:cNvPr id="2" name="PlaceHolder 3"/>
          <p:cNvSpPr>
            <a:spLocks noGrp="1"/>
          </p:cNvSpPr>
          <p:nvPr>
            <p:ph type="title"/>
          </p:nvPr>
        </p:nvSpPr>
        <p:spPr>
          <a:xfrm>
            <a:off x="495000" y="273600"/>
            <a:ext cx="8915040" cy="1144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3" name="PlaceHolder 4"/>
          <p:cNvSpPr>
            <a:spLocks noGrp="1"/>
          </p:cNvSpPr>
          <p:nvPr>
            <p:ph type="body"/>
          </p:nvPr>
        </p:nvSpPr>
        <p:spPr>
          <a:xfrm>
            <a:off x="495000" y="1604520"/>
            <a:ext cx="89150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andysbrainbook.readthedocs.io/en/latest/fMRI_Short_Course/fMRI_Appendices/Appendix_A_ClusterCorrection.html#appendix-a-clustercorrection"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hyperlink" Target="https://andysbrainbook.readthedocs.io/en/latest/fMRI_Short_Course/fMRI_Appendices/Appendix_A_ClusterCorrection.html#appendix-a-clustercorrection"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4.gif"/></Relationships>
</file>

<file path=ppt/slides/_rels/slide22.xml.rels><?xml version="1.0" encoding="UTF-8" standalone="yes"?>
<Relationships xmlns="http://schemas.openxmlformats.org/package/2006/relationships"><Relationship Id="rId3" Type="http://schemas.openxmlformats.org/officeDocument/2006/relationships/hyperlink" Target="https://andysbrainbook.readthedocs.io/en/latest/fMRI_Short_Course/fMRI_Appendices/Appendix_A_ClusterCorrection.html#appendix-a-clustercorrection" TargetMode="External"/><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andysbrainbook.readthedocs.io/en/latest/fMRI_Short_Course/fMRI_Appendices/Appendix_A_ClusterCorrection.html#appendix-a-clustercorrection" TargetMode="External"/><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CustomShape 1"/>
          <p:cNvSpPr/>
          <p:nvPr/>
        </p:nvSpPr>
        <p:spPr>
          <a:xfrm>
            <a:off x="7594560" y="6543720"/>
            <a:ext cx="2297880" cy="230760"/>
          </a:xfrm>
          <a:prstGeom prst="rect">
            <a:avLst/>
          </a:prstGeom>
          <a:noFill/>
          <a:ln>
            <a:noFill/>
          </a:ln>
        </p:spPr>
        <p:style>
          <a:lnRef idx="0">
            <a:scrgbClr r="0" g="0" b="0"/>
          </a:lnRef>
          <a:fillRef idx="0">
            <a:scrgbClr r="0" g="0" b="0"/>
          </a:fillRef>
          <a:effectRef idx="0">
            <a:scrgbClr r="0" g="0" b="0"/>
          </a:effectRef>
          <a:fontRef idx="minor"/>
        </p:style>
      </p:sp>
      <p:sp>
        <p:nvSpPr>
          <p:cNvPr id="47" name="CustomShape 2"/>
          <p:cNvSpPr/>
          <p:nvPr/>
        </p:nvSpPr>
        <p:spPr>
          <a:xfrm>
            <a:off x="298440" y="3192840"/>
            <a:ext cx="9142920" cy="4053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r">
              <a:lnSpc>
                <a:spcPct val="100000"/>
              </a:lnSpc>
            </a:pPr>
            <a:r>
              <a:rPr lang="en-US" sz="1800" b="1" i="1" strike="noStrike" spc="-1">
                <a:solidFill>
                  <a:srgbClr val="000000"/>
                </a:solidFill>
                <a:latin typeface="Arial"/>
                <a:ea typeface="DejaVu Sans"/>
              </a:rPr>
              <a:t>Javier Ortiz-Tudela and Francesco Pupillo</a:t>
            </a:r>
            <a:endParaRPr lang="en-US" sz="1800" b="0" strike="noStrike" spc="-1">
              <a:latin typeface="Arial"/>
            </a:endParaRPr>
          </a:p>
        </p:txBody>
      </p:sp>
      <p:sp>
        <p:nvSpPr>
          <p:cNvPr id="48" name="CustomShape 3"/>
          <p:cNvSpPr/>
          <p:nvPr/>
        </p:nvSpPr>
        <p:spPr>
          <a:xfrm>
            <a:off x="671760" y="344160"/>
            <a:ext cx="7454520" cy="13028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dirty="0">
                <a:solidFill>
                  <a:srgbClr val="000000"/>
                </a:solidFill>
                <a:latin typeface="Baskerville Old Face"/>
                <a:ea typeface="DejaVu Sans"/>
              </a:rPr>
              <a:t>Introduction into fMRI analysis. PsyMsc4 (Goethe 2022).</a:t>
            </a:r>
            <a:endParaRPr lang="en-US" sz="4000" b="0" strike="noStrike" spc="-1" dirty="0">
              <a:latin typeface="Arial"/>
            </a:endParaRPr>
          </a:p>
        </p:txBody>
      </p:sp>
      <p:sp>
        <p:nvSpPr>
          <p:cNvPr id="49"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0"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1" name="CustomShape 6"/>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2" name="CustomShape 7"/>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pic>
        <p:nvPicPr>
          <p:cNvPr id="53" name="Picture 10"/>
          <p:cNvPicPr/>
          <p:nvPr/>
        </p:nvPicPr>
        <p:blipFill>
          <a:blip r:embed="rId3"/>
          <a:stretch/>
        </p:blipFill>
        <p:spPr>
          <a:xfrm>
            <a:off x="7405920" y="5670720"/>
            <a:ext cx="2035440" cy="1103760"/>
          </a:xfrm>
          <a:prstGeom prst="rect">
            <a:avLst/>
          </a:prstGeom>
          <a:ln>
            <a:noFill/>
          </a:ln>
        </p:spPr>
      </p:pic>
      <p:sp>
        <p:nvSpPr>
          <p:cNvPr id="54" name="CustomShape 8"/>
          <p:cNvSpPr/>
          <p:nvPr/>
        </p:nvSpPr>
        <p:spPr>
          <a:xfrm>
            <a:off x="671760" y="2031840"/>
            <a:ext cx="3213000" cy="8301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dirty="0">
                <a:solidFill>
                  <a:srgbClr val="000000"/>
                </a:solidFill>
                <a:latin typeface="Baskerville Old Face"/>
                <a:ea typeface="DejaVu Sans"/>
              </a:rPr>
              <a:t>Inference II.</a:t>
            </a:r>
          </a:p>
          <a:p>
            <a:pPr>
              <a:lnSpc>
                <a:spcPct val="100000"/>
              </a:lnSpc>
            </a:pPr>
            <a:r>
              <a:rPr lang="en-US" sz="4000" b="0" strike="noStrike" spc="-1" dirty="0">
                <a:solidFill>
                  <a:srgbClr val="000000"/>
                </a:solidFill>
                <a:latin typeface="Baskerville Old Face"/>
                <a:ea typeface="DejaVu Sans"/>
              </a:rPr>
              <a:t>Session-4</a:t>
            </a:r>
            <a:endParaRPr lang="en-US" sz="40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90" name="CustomShape 6"/>
          <p:cNvSpPr/>
          <p:nvPr/>
        </p:nvSpPr>
        <p:spPr>
          <a:xfrm>
            <a:off x="880560" y="146304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entury Gothic" panose="020B0502020202020204" pitchFamily="34" charset="0"/>
                <a:ea typeface="DejaVu Sans"/>
              </a:rPr>
              <a:t>What if we do this in one voxel?</a:t>
            </a:r>
            <a:endParaRPr lang="en-US" sz="1600" b="0" strike="noStrike" spc="-1">
              <a:latin typeface="Century Gothic" panose="020B0502020202020204" pitchFamily="34" charset="0"/>
            </a:endParaRPr>
          </a:p>
        </p:txBody>
      </p:sp>
      <p:graphicFrame>
        <p:nvGraphicFramePr>
          <p:cNvPr id="191" name="Table 7"/>
          <p:cNvGraphicFramePr/>
          <p:nvPr/>
        </p:nvGraphicFramePr>
        <p:xfrm>
          <a:off x="951840" y="2034720"/>
          <a:ext cx="5588640" cy="2092437"/>
        </p:xfrm>
        <a:graphic>
          <a:graphicData uri="http://schemas.openxmlformats.org/drawingml/2006/table">
            <a:tbl>
              <a:tblPr/>
              <a:tblGrid>
                <a:gridCol w="1321803">
                  <a:extLst>
                    <a:ext uri="{9D8B030D-6E8A-4147-A177-3AD203B41FA5}">
                      <a16:colId xmlns:a16="http://schemas.microsoft.com/office/drawing/2014/main" val="20000"/>
                    </a:ext>
                  </a:extLst>
                </a:gridCol>
                <a:gridCol w="1198606">
                  <a:extLst>
                    <a:ext uri="{9D8B030D-6E8A-4147-A177-3AD203B41FA5}">
                      <a16:colId xmlns:a16="http://schemas.microsoft.com/office/drawing/2014/main" val="20001"/>
                    </a:ext>
                  </a:extLst>
                </a:gridCol>
                <a:gridCol w="1248032">
                  <a:extLst>
                    <a:ext uri="{9D8B030D-6E8A-4147-A177-3AD203B41FA5}">
                      <a16:colId xmlns:a16="http://schemas.microsoft.com/office/drawing/2014/main" val="20002"/>
                    </a:ext>
                  </a:extLst>
                </a:gridCol>
                <a:gridCol w="1820199">
                  <a:extLst>
                    <a:ext uri="{9D8B030D-6E8A-4147-A177-3AD203B41FA5}">
                      <a16:colId xmlns:a16="http://schemas.microsoft.com/office/drawing/2014/main" val="20003"/>
                    </a:ext>
                  </a:extLst>
                </a:gridCol>
              </a:tblGrid>
              <a:tr h="547842">
                <a:tc>
                  <a:txBody>
                    <a:bodyPr/>
                    <a:lstStyle/>
                    <a:p>
                      <a:r>
                        <a:rPr lang="en-US" sz="1400" b="1" strike="noStrike" spc="-1" dirty="0">
                          <a:latin typeface="Century Gothic" panose="020B0502020202020204" pitchFamily="34" charset="0"/>
                        </a:rPr>
                        <a:t>Participants / Conditions</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Incongruent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Congruity effect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0000"/>
                  </a:ext>
                </a:extLst>
              </a:tr>
              <a:tr h="308919">
                <a:tc>
                  <a:txBody>
                    <a:bodyPr/>
                    <a:lstStyle/>
                    <a:p>
                      <a:r>
                        <a:rPr lang="en-US" sz="1400" b="1" strike="noStrike" spc="-1" dirty="0">
                          <a:latin typeface="Century Gothic" panose="020B0502020202020204" pitchFamily="34" charset="0"/>
                        </a:rPr>
                        <a:t>1</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1750</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889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-861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321276">
                <a:tc>
                  <a:txBody>
                    <a:bodyPr/>
                    <a:lstStyle/>
                    <a:p>
                      <a:r>
                        <a:rPr lang="en-US" sz="1400" b="1" strike="noStrike" spc="-1" dirty="0">
                          <a:latin typeface="Century Gothic" panose="020B0502020202020204" pitchFamily="34" charset="0"/>
                        </a:rPr>
                        <a:t>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2322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2569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247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0">
                <a:tc>
                  <a:txBody>
                    <a:bodyPr/>
                    <a:lstStyle/>
                    <a:p>
                      <a:r>
                        <a:rPr lang="en-US" sz="1400" b="1" strike="noStrike" spc="-1" dirty="0">
                          <a:latin typeface="Century Gothic" panose="020B0502020202020204" pitchFamily="34" charset="0"/>
                        </a:rPr>
                        <a:t>3</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-477</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-789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-312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r h="0">
                <a:tc>
                  <a:txBody>
                    <a:bodyPr/>
                    <a:lstStyle/>
                    <a:p>
                      <a:r>
                        <a:rPr lang="en-US" sz="1400" b="1" strike="noStrike" spc="-1" dirty="0">
                          <a:latin typeface="Century Gothic" panose="020B0502020202020204" pitchFamily="34" charset="0"/>
                        </a:rPr>
                        <a:t>4</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638</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1556</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918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0">
                <a:tc>
                  <a:txBody>
                    <a:bodyPr/>
                    <a:lstStyle/>
                    <a:p>
                      <a:r>
                        <a:rPr lang="en-US" sz="1400" b="1"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5"/>
                  </a:ext>
                </a:extLst>
              </a:tr>
            </a:tbl>
          </a:graphicData>
        </a:graphic>
      </p:graphicFrame>
      <p:sp>
        <p:nvSpPr>
          <p:cNvPr id="9" name="CustomShape 8">
            <a:extLst>
              <a:ext uri="{FF2B5EF4-FFF2-40B4-BE49-F238E27FC236}">
                <a16:creationId xmlns:a16="http://schemas.microsoft.com/office/drawing/2014/main" id="{099723D3-AEF1-8F46-89A2-5E98E91E1D8E}"/>
              </a:ext>
            </a:extLst>
          </p:cNvPr>
          <p:cNvSpPr/>
          <p:nvPr/>
        </p:nvSpPr>
        <p:spPr>
          <a:xfrm>
            <a:off x="6804390" y="1141617"/>
            <a:ext cx="2796810" cy="17745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We can take these values and run T test against zero.</a:t>
            </a:r>
            <a:endParaRPr lang="en-US" sz="1600" b="0" strike="noStrike" spc="-1" dirty="0">
              <a:latin typeface="Century Gothic" panose="020B0502020202020204" pitchFamily="34" charset="0"/>
            </a:endParaRPr>
          </a:p>
          <a:p>
            <a:pPr>
              <a:lnSpc>
                <a:spcPct val="100000"/>
              </a:lnSpc>
            </a:pPr>
            <a:endParaRPr lang="en-US" sz="1600" b="0" strike="noStrike" spc="-1" dirty="0">
              <a:latin typeface="Century Gothic" panose="020B0502020202020204" pitchFamily="34" charset="0"/>
            </a:endParaRPr>
          </a:p>
          <a:p>
            <a:pPr>
              <a:lnSpc>
                <a:spcPct val="100000"/>
              </a:lnSpc>
            </a:pPr>
            <a:r>
              <a:rPr lang="en-US" sz="1600" b="0" strike="noStrike" spc="-1" dirty="0">
                <a:solidFill>
                  <a:srgbClr val="000000"/>
                </a:solidFill>
                <a:latin typeface="Century Gothic" panose="020B0502020202020204" pitchFamily="34" charset="0"/>
                <a:ea typeface="DejaVu Sans"/>
              </a:rPr>
              <a:t>We will get a T value.</a:t>
            </a:r>
            <a:endParaRPr lang="en-US" sz="1600" b="0" strike="noStrike" spc="-1" dirty="0">
              <a:latin typeface="Century Gothic" panose="020B0502020202020204" pitchFamily="34" charset="0"/>
            </a:endParaRPr>
          </a:p>
        </p:txBody>
      </p:sp>
      <p:sp>
        <p:nvSpPr>
          <p:cNvPr id="10" name="CustomShape 9">
            <a:extLst>
              <a:ext uri="{FF2B5EF4-FFF2-40B4-BE49-F238E27FC236}">
                <a16:creationId xmlns:a16="http://schemas.microsoft.com/office/drawing/2014/main" id="{D8BB7EB9-D136-A345-A44A-C3D2A84F1685}"/>
              </a:ext>
            </a:extLst>
          </p:cNvPr>
          <p:cNvSpPr/>
          <p:nvPr/>
        </p:nvSpPr>
        <p:spPr>
          <a:xfrm>
            <a:off x="7058939" y="3429000"/>
            <a:ext cx="2287712" cy="1104628"/>
          </a:xfrm>
          <a:prstGeom prst="rect">
            <a:avLst/>
          </a:prstGeom>
          <a:solidFill>
            <a:srgbClr val="FFFFFF"/>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a:solidFill>
                  <a:srgbClr val="000000"/>
                </a:solidFill>
                <a:latin typeface="Calibri"/>
                <a:ea typeface="DejaVu Sans"/>
              </a:rPr>
              <a:t>QUESTION: </a:t>
            </a:r>
            <a:endParaRPr lang="en-US" sz="2000" b="0" strike="noStrike" spc="-1" dirty="0">
              <a:latin typeface="Arial"/>
            </a:endParaRPr>
          </a:p>
          <a:p>
            <a:pPr>
              <a:lnSpc>
                <a:spcPct val="100000"/>
              </a:lnSpc>
            </a:pPr>
            <a:r>
              <a:rPr lang="en-US" sz="2000" b="0" strike="noStrike" spc="-1" dirty="0">
                <a:solidFill>
                  <a:srgbClr val="000000"/>
                </a:solidFill>
                <a:latin typeface="Calibri"/>
                <a:ea typeface="DejaVu Sans"/>
              </a:rPr>
              <a:t>What will this test tell us?</a:t>
            </a:r>
            <a:endParaRPr lang="en-US" sz="2000" b="0" strike="noStrike" spc="-1" dirty="0">
              <a:latin typeface="Arial"/>
            </a:endParaRPr>
          </a:p>
        </p:txBody>
      </p:sp>
      <p:sp>
        <p:nvSpPr>
          <p:cNvPr id="11" name="Rectángulo 10">
            <a:extLst>
              <a:ext uri="{FF2B5EF4-FFF2-40B4-BE49-F238E27FC236}">
                <a16:creationId xmlns:a16="http://schemas.microsoft.com/office/drawing/2014/main" id="{703A76CA-8EC6-BF4A-94E6-BE8AD60F6CEB}"/>
              </a:ext>
            </a:extLst>
          </p:cNvPr>
          <p:cNvSpPr/>
          <p:nvPr/>
        </p:nvSpPr>
        <p:spPr>
          <a:xfrm>
            <a:off x="4609069" y="1828800"/>
            <a:ext cx="1931411" cy="2879124"/>
          </a:xfrm>
          <a:prstGeom prst="rect">
            <a:avLst/>
          </a:prstGeom>
          <a:solidFill>
            <a:srgbClr val="E6BDB1">
              <a:alpha val="3882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237853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90" name="CustomShape 6"/>
          <p:cNvSpPr/>
          <p:nvPr/>
        </p:nvSpPr>
        <p:spPr>
          <a:xfrm>
            <a:off x="880560" y="146304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And if we run it in all the voxels in the brain….?</a:t>
            </a:r>
            <a:endParaRPr lang="en-US" sz="1600" b="0" strike="noStrike" spc="-1" dirty="0">
              <a:latin typeface="Century Gothic" panose="020B0502020202020204" pitchFamily="34" charset="0"/>
            </a:endParaRPr>
          </a:p>
        </p:txBody>
      </p:sp>
      <p:graphicFrame>
        <p:nvGraphicFramePr>
          <p:cNvPr id="191" name="Table 7"/>
          <p:cNvGraphicFramePr/>
          <p:nvPr/>
        </p:nvGraphicFramePr>
        <p:xfrm>
          <a:off x="951840" y="2034720"/>
          <a:ext cx="5588640" cy="2092437"/>
        </p:xfrm>
        <a:graphic>
          <a:graphicData uri="http://schemas.openxmlformats.org/drawingml/2006/table">
            <a:tbl>
              <a:tblPr/>
              <a:tblGrid>
                <a:gridCol w="1321803">
                  <a:extLst>
                    <a:ext uri="{9D8B030D-6E8A-4147-A177-3AD203B41FA5}">
                      <a16:colId xmlns:a16="http://schemas.microsoft.com/office/drawing/2014/main" val="20000"/>
                    </a:ext>
                  </a:extLst>
                </a:gridCol>
                <a:gridCol w="1198606">
                  <a:extLst>
                    <a:ext uri="{9D8B030D-6E8A-4147-A177-3AD203B41FA5}">
                      <a16:colId xmlns:a16="http://schemas.microsoft.com/office/drawing/2014/main" val="20001"/>
                    </a:ext>
                  </a:extLst>
                </a:gridCol>
                <a:gridCol w="1248032">
                  <a:extLst>
                    <a:ext uri="{9D8B030D-6E8A-4147-A177-3AD203B41FA5}">
                      <a16:colId xmlns:a16="http://schemas.microsoft.com/office/drawing/2014/main" val="20002"/>
                    </a:ext>
                  </a:extLst>
                </a:gridCol>
                <a:gridCol w="1820199">
                  <a:extLst>
                    <a:ext uri="{9D8B030D-6E8A-4147-A177-3AD203B41FA5}">
                      <a16:colId xmlns:a16="http://schemas.microsoft.com/office/drawing/2014/main" val="20003"/>
                    </a:ext>
                  </a:extLst>
                </a:gridCol>
              </a:tblGrid>
              <a:tr h="547842">
                <a:tc>
                  <a:txBody>
                    <a:bodyPr/>
                    <a:lstStyle/>
                    <a:p>
                      <a:r>
                        <a:rPr lang="en-US" sz="1400" b="1" strike="noStrike" spc="-1" dirty="0">
                          <a:latin typeface="Century Gothic" panose="020B0502020202020204" pitchFamily="34" charset="0"/>
                        </a:rPr>
                        <a:t>Participants / Conditions</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Incongruent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Congruity effect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0000"/>
                  </a:ext>
                </a:extLst>
              </a:tr>
              <a:tr h="308919">
                <a:tc>
                  <a:txBody>
                    <a:bodyPr/>
                    <a:lstStyle/>
                    <a:p>
                      <a:r>
                        <a:rPr lang="en-US" sz="1400" b="1" strike="noStrike" spc="-1" dirty="0">
                          <a:latin typeface="Century Gothic" panose="020B0502020202020204" pitchFamily="34" charset="0"/>
                        </a:rPr>
                        <a:t>1</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1750</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889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-861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321276">
                <a:tc>
                  <a:txBody>
                    <a:bodyPr/>
                    <a:lstStyle/>
                    <a:p>
                      <a:r>
                        <a:rPr lang="en-US" sz="1400" b="1" strike="noStrike" spc="-1" dirty="0">
                          <a:latin typeface="Century Gothic" panose="020B0502020202020204" pitchFamily="34" charset="0"/>
                        </a:rPr>
                        <a:t>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2322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2569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247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0">
                <a:tc>
                  <a:txBody>
                    <a:bodyPr/>
                    <a:lstStyle/>
                    <a:p>
                      <a:r>
                        <a:rPr lang="en-US" sz="1400" b="1" strike="noStrike" spc="-1" dirty="0">
                          <a:latin typeface="Century Gothic" panose="020B0502020202020204" pitchFamily="34" charset="0"/>
                        </a:rPr>
                        <a:t>3</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-477</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-789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-312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r h="0">
                <a:tc>
                  <a:txBody>
                    <a:bodyPr/>
                    <a:lstStyle/>
                    <a:p>
                      <a:r>
                        <a:rPr lang="en-US" sz="1400" b="1" strike="noStrike" spc="-1" dirty="0">
                          <a:latin typeface="Century Gothic" panose="020B0502020202020204" pitchFamily="34" charset="0"/>
                        </a:rPr>
                        <a:t>4</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638</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1556</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918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0">
                <a:tc>
                  <a:txBody>
                    <a:bodyPr/>
                    <a:lstStyle/>
                    <a:p>
                      <a:r>
                        <a:rPr lang="en-US" sz="1400" b="1"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5"/>
                  </a:ext>
                </a:extLst>
              </a:tr>
            </a:tbl>
          </a:graphicData>
        </a:graphic>
      </p:graphicFrame>
      <p:sp>
        <p:nvSpPr>
          <p:cNvPr id="9" name="CustomShape 8">
            <a:extLst>
              <a:ext uri="{FF2B5EF4-FFF2-40B4-BE49-F238E27FC236}">
                <a16:creationId xmlns:a16="http://schemas.microsoft.com/office/drawing/2014/main" id="{099723D3-AEF1-8F46-89A2-5E98E91E1D8E}"/>
              </a:ext>
            </a:extLst>
          </p:cNvPr>
          <p:cNvSpPr/>
          <p:nvPr/>
        </p:nvSpPr>
        <p:spPr>
          <a:xfrm>
            <a:off x="6804390" y="1141617"/>
            <a:ext cx="2796810" cy="17745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We can take these values and run T test against zero.</a:t>
            </a:r>
            <a:endParaRPr lang="en-US" sz="1600" b="0" strike="noStrike" spc="-1" dirty="0">
              <a:latin typeface="Century Gothic" panose="020B0502020202020204" pitchFamily="34" charset="0"/>
            </a:endParaRPr>
          </a:p>
          <a:p>
            <a:pPr>
              <a:lnSpc>
                <a:spcPct val="100000"/>
              </a:lnSpc>
            </a:pPr>
            <a:endParaRPr lang="en-US" sz="1600" b="0" strike="noStrike" spc="-1" dirty="0">
              <a:latin typeface="Century Gothic" panose="020B0502020202020204" pitchFamily="34" charset="0"/>
            </a:endParaRPr>
          </a:p>
          <a:p>
            <a:pPr>
              <a:lnSpc>
                <a:spcPct val="100000"/>
              </a:lnSpc>
            </a:pPr>
            <a:r>
              <a:rPr lang="en-US" sz="2000" b="0" strike="noStrike" spc="-1" dirty="0">
                <a:solidFill>
                  <a:srgbClr val="000000"/>
                </a:solidFill>
                <a:latin typeface="Century Gothic" panose="020B0502020202020204" pitchFamily="34" charset="0"/>
                <a:ea typeface="DejaVu Sans"/>
              </a:rPr>
              <a:t>We will get a T map.</a:t>
            </a:r>
            <a:endParaRPr lang="en-US" sz="2000" b="0" strike="noStrike" spc="-1" dirty="0">
              <a:latin typeface="Century Gothic" panose="020B0502020202020204" pitchFamily="34" charset="0"/>
            </a:endParaRPr>
          </a:p>
        </p:txBody>
      </p:sp>
      <p:sp>
        <p:nvSpPr>
          <p:cNvPr id="11" name="Rectángulo 10">
            <a:extLst>
              <a:ext uri="{FF2B5EF4-FFF2-40B4-BE49-F238E27FC236}">
                <a16:creationId xmlns:a16="http://schemas.microsoft.com/office/drawing/2014/main" id="{703A76CA-8EC6-BF4A-94E6-BE8AD60F6CEB}"/>
              </a:ext>
            </a:extLst>
          </p:cNvPr>
          <p:cNvSpPr/>
          <p:nvPr/>
        </p:nvSpPr>
        <p:spPr>
          <a:xfrm>
            <a:off x="4609069" y="1828800"/>
            <a:ext cx="1931411" cy="2446638"/>
          </a:xfrm>
          <a:prstGeom prst="rect">
            <a:avLst/>
          </a:prstGeom>
          <a:solidFill>
            <a:srgbClr val="E6BDB1">
              <a:alpha val="3882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6433099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90" name="CustomShape 6"/>
          <p:cNvSpPr/>
          <p:nvPr/>
        </p:nvSpPr>
        <p:spPr>
          <a:xfrm>
            <a:off x="880560" y="146304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And if we run it in all the voxels in the brain….?</a:t>
            </a:r>
            <a:endParaRPr lang="en-US" sz="1600" b="0" strike="noStrike" spc="-1" dirty="0">
              <a:latin typeface="Century Gothic" panose="020B0502020202020204" pitchFamily="34" charset="0"/>
            </a:endParaRPr>
          </a:p>
        </p:txBody>
      </p:sp>
      <p:graphicFrame>
        <p:nvGraphicFramePr>
          <p:cNvPr id="191" name="Table 7"/>
          <p:cNvGraphicFramePr/>
          <p:nvPr/>
        </p:nvGraphicFramePr>
        <p:xfrm>
          <a:off x="951840" y="2034720"/>
          <a:ext cx="5588640" cy="2092437"/>
        </p:xfrm>
        <a:graphic>
          <a:graphicData uri="http://schemas.openxmlformats.org/drawingml/2006/table">
            <a:tbl>
              <a:tblPr/>
              <a:tblGrid>
                <a:gridCol w="1321803">
                  <a:extLst>
                    <a:ext uri="{9D8B030D-6E8A-4147-A177-3AD203B41FA5}">
                      <a16:colId xmlns:a16="http://schemas.microsoft.com/office/drawing/2014/main" val="20000"/>
                    </a:ext>
                  </a:extLst>
                </a:gridCol>
                <a:gridCol w="1198606">
                  <a:extLst>
                    <a:ext uri="{9D8B030D-6E8A-4147-A177-3AD203B41FA5}">
                      <a16:colId xmlns:a16="http://schemas.microsoft.com/office/drawing/2014/main" val="20001"/>
                    </a:ext>
                  </a:extLst>
                </a:gridCol>
                <a:gridCol w="1248032">
                  <a:extLst>
                    <a:ext uri="{9D8B030D-6E8A-4147-A177-3AD203B41FA5}">
                      <a16:colId xmlns:a16="http://schemas.microsoft.com/office/drawing/2014/main" val="20002"/>
                    </a:ext>
                  </a:extLst>
                </a:gridCol>
                <a:gridCol w="1820199">
                  <a:extLst>
                    <a:ext uri="{9D8B030D-6E8A-4147-A177-3AD203B41FA5}">
                      <a16:colId xmlns:a16="http://schemas.microsoft.com/office/drawing/2014/main" val="20003"/>
                    </a:ext>
                  </a:extLst>
                </a:gridCol>
              </a:tblGrid>
              <a:tr h="547842">
                <a:tc>
                  <a:txBody>
                    <a:bodyPr/>
                    <a:lstStyle/>
                    <a:p>
                      <a:r>
                        <a:rPr lang="en-US" sz="1400" b="1" strike="noStrike" spc="-1" dirty="0">
                          <a:latin typeface="Century Gothic" panose="020B0502020202020204" pitchFamily="34" charset="0"/>
                        </a:rPr>
                        <a:t>Participants / Conditions</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Incongruent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Congruity effect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0000"/>
                  </a:ext>
                </a:extLst>
              </a:tr>
              <a:tr h="308919">
                <a:tc>
                  <a:txBody>
                    <a:bodyPr/>
                    <a:lstStyle/>
                    <a:p>
                      <a:r>
                        <a:rPr lang="en-US" sz="1400" b="1" strike="noStrike" spc="-1" dirty="0">
                          <a:latin typeface="Century Gothic" panose="020B0502020202020204" pitchFamily="34" charset="0"/>
                        </a:rPr>
                        <a:t>1</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1750</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889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-861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321276">
                <a:tc>
                  <a:txBody>
                    <a:bodyPr/>
                    <a:lstStyle/>
                    <a:p>
                      <a:r>
                        <a:rPr lang="en-US" sz="1400" b="1" strike="noStrike" spc="-1" dirty="0">
                          <a:latin typeface="Century Gothic" panose="020B0502020202020204" pitchFamily="34" charset="0"/>
                        </a:rPr>
                        <a:t>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2322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2569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247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0">
                <a:tc>
                  <a:txBody>
                    <a:bodyPr/>
                    <a:lstStyle/>
                    <a:p>
                      <a:r>
                        <a:rPr lang="en-US" sz="1400" b="1" strike="noStrike" spc="-1" dirty="0">
                          <a:latin typeface="Century Gothic" panose="020B0502020202020204" pitchFamily="34" charset="0"/>
                        </a:rPr>
                        <a:t>3</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-477</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-789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-312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r h="0">
                <a:tc>
                  <a:txBody>
                    <a:bodyPr/>
                    <a:lstStyle/>
                    <a:p>
                      <a:r>
                        <a:rPr lang="en-US" sz="1400" b="1" strike="noStrike" spc="-1" dirty="0">
                          <a:latin typeface="Century Gothic" panose="020B0502020202020204" pitchFamily="34" charset="0"/>
                        </a:rPr>
                        <a:t>4</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638</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1556</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918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0">
                <a:tc>
                  <a:txBody>
                    <a:bodyPr/>
                    <a:lstStyle/>
                    <a:p>
                      <a:r>
                        <a:rPr lang="en-US" sz="1400" b="1"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5"/>
                  </a:ext>
                </a:extLst>
              </a:tr>
            </a:tbl>
          </a:graphicData>
        </a:graphic>
      </p:graphicFrame>
      <p:sp>
        <p:nvSpPr>
          <p:cNvPr id="9" name="CustomShape 8">
            <a:extLst>
              <a:ext uri="{FF2B5EF4-FFF2-40B4-BE49-F238E27FC236}">
                <a16:creationId xmlns:a16="http://schemas.microsoft.com/office/drawing/2014/main" id="{099723D3-AEF1-8F46-89A2-5E98E91E1D8E}"/>
              </a:ext>
            </a:extLst>
          </p:cNvPr>
          <p:cNvSpPr/>
          <p:nvPr/>
        </p:nvSpPr>
        <p:spPr>
          <a:xfrm>
            <a:off x="6804390" y="1141617"/>
            <a:ext cx="2796810" cy="17745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We can take these values and run T test against zero.</a:t>
            </a:r>
            <a:endParaRPr lang="en-US" sz="1600" b="0" strike="noStrike" spc="-1" dirty="0">
              <a:latin typeface="Century Gothic" panose="020B0502020202020204" pitchFamily="34" charset="0"/>
            </a:endParaRPr>
          </a:p>
          <a:p>
            <a:pPr>
              <a:lnSpc>
                <a:spcPct val="100000"/>
              </a:lnSpc>
            </a:pPr>
            <a:endParaRPr lang="en-US" sz="1600" b="0" strike="noStrike" spc="-1" dirty="0">
              <a:latin typeface="Century Gothic" panose="020B0502020202020204" pitchFamily="34" charset="0"/>
            </a:endParaRPr>
          </a:p>
          <a:p>
            <a:pPr>
              <a:lnSpc>
                <a:spcPct val="100000"/>
              </a:lnSpc>
            </a:pPr>
            <a:r>
              <a:rPr lang="en-US" sz="2000" b="0" strike="noStrike" spc="-1" dirty="0">
                <a:solidFill>
                  <a:srgbClr val="000000"/>
                </a:solidFill>
                <a:latin typeface="Century Gothic" panose="020B0502020202020204" pitchFamily="34" charset="0"/>
                <a:ea typeface="DejaVu Sans"/>
              </a:rPr>
              <a:t>We will get a T map.</a:t>
            </a:r>
            <a:endParaRPr lang="en-US" sz="2000" b="0" strike="noStrike" spc="-1" dirty="0">
              <a:latin typeface="Century Gothic" panose="020B0502020202020204" pitchFamily="34" charset="0"/>
            </a:endParaRPr>
          </a:p>
        </p:txBody>
      </p:sp>
      <p:sp>
        <p:nvSpPr>
          <p:cNvPr id="11" name="Rectángulo 10">
            <a:extLst>
              <a:ext uri="{FF2B5EF4-FFF2-40B4-BE49-F238E27FC236}">
                <a16:creationId xmlns:a16="http://schemas.microsoft.com/office/drawing/2014/main" id="{703A76CA-8EC6-BF4A-94E6-BE8AD60F6CEB}"/>
              </a:ext>
            </a:extLst>
          </p:cNvPr>
          <p:cNvSpPr/>
          <p:nvPr/>
        </p:nvSpPr>
        <p:spPr>
          <a:xfrm>
            <a:off x="4609069" y="1828800"/>
            <a:ext cx="1931411" cy="2446638"/>
          </a:xfrm>
          <a:prstGeom prst="rect">
            <a:avLst/>
          </a:prstGeom>
          <a:solidFill>
            <a:srgbClr val="E6BDB1">
              <a:alpha val="3882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4">
            <a:extLst>
              <a:ext uri="{FF2B5EF4-FFF2-40B4-BE49-F238E27FC236}">
                <a16:creationId xmlns:a16="http://schemas.microsoft.com/office/drawing/2014/main" id="{878A825A-F388-0045-B8BD-C53F208F77E6}"/>
              </a:ext>
            </a:extLst>
          </p:cNvPr>
          <p:cNvPicPr/>
          <p:nvPr/>
        </p:nvPicPr>
        <p:blipFill>
          <a:blip r:embed="rId3"/>
          <a:stretch/>
        </p:blipFill>
        <p:spPr>
          <a:xfrm>
            <a:off x="7126950" y="2724665"/>
            <a:ext cx="2040655" cy="1983259"/>
          </a:xfrm>
          <a:prstGeom prst="rect">
            <a:avLst/>
          </a:prstGeom>
          <a:ln w="57240">
            <a:noFill/>
          </a:ln>
        </p:spPr>
      </p:pic>
    </p:spTree>
    <p:extLst>
      <p:ext uri="{BB962C8B-B14F-4D97-AF65-F5344CB8AC3E}">
        <p14:creationId xmlns:p14="http://schemas.microsoft.com/office/powerpoint/2010/main" val="125530022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90" name="CustomShape 6"/>
          <p:cNvSpPr/>
          <p:nvPr/>
        </p:nvSpPr>
        <p:spPr>
          <a:xfrm>
            <a:off x="880560" y="146304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And if we run it in all the voxels in the brain….?</a:t>
            </a:r>
            <a:endParaRPr lang="en-US" sz="1600" b="0" strike="noStrike" spc="-1" dirty="0">
              <a:latin typeface="Century Gothic" panose="020B0502020202020204" pitchFamily="34" charset="0"/>
            </a:endParaRPr>
          </a:p>
        </p:txBody>
      </p:sp>
      <p:graphicFrame>
        <p:nvGraphicFramePr>
          <p:cNvPr id="191" name="Table 7"/>
          <p:cNvGraphicFramePr/>
          <p:nvPr/>
        </p:nvGraphicFramePr>
        <p:xfrm>
          <a:off x="951840" y="2034720"/>
          <a:ext cx="5588640" cy="2092437"/>
        </p:xfrm>
        <a:graphic>
          <a:graphicData uri="http://schemas.openxmlformats.org/drawingml/2006/table">
            <a:tbl>
              <a:tblPr/>
              <a:tblGrid>
                <a:gridCol w="1321803">
                  <a:extLst>
                    <a:ext uri="{9D8B030D-6E8A-4147-A177-3AD203B41FA5}">
                      <a16:colId xmlns:a16="http://schemas.microsoft.com/office/drawing/2014/main" val="20000"/>
                    </a:ext>
                  </a:extLst>
                </a:gridCol>
                <a:gridCol w="1198606">
                  <a:extLst>
                    <a:ext uri="{9D8B030D-6E8A-4147-A177-3AD203B41FA5}">
                      <a16:colId xmlns:a16="http://schemas.microsoft.com/office/drawing/2014/main" val="20001"/>
                    </a:ext>
                  </a:extLst>
                </a:gridCol>
                <a:gridCol w="1248032">
                  <a:extLst>
                    <a:ext uri="{9D8B030D-6E8A-4147-A177-3AD203B41FA5}">
                      <a16:colId xmlns:a16="http://schemas.microsoft.com/office/drawing/2014/main" val="20002"/>
                    </a:ext>
                  </a:extLst>
                </a:gridCol>
                <a:gridCol w="1820199">
                  <a:extLst>
                    <a:ext uri="{9D8B030D-6E8A-4147-A177-3AD203B41FA5}">
                      <a16:colId xmlns:a16="http://schemas.microsoft.com/office/drawing/2014/main" val="20003"/>
                    </a:ext>
                  </a:extLst>
                </a:gridCol>
              </a:tblGrid>
              <a:tr h="547842">
                <a:tc>
                  <a:txBody>
                    <a:bodyPr/>
                    <a:lstStyle/>
                    <a:p>
                      <a:r>
                        <a:rPr lang="en-US" sz="1400" b="1" strike="noStrike" spc="-1" dirty="0">
                          <a:latin typeface="Century Gothic" panose="020B0502020202020204" pitchFamily="34" charset="0"/>
                        </a:rPr>
                        <a:t>Participants / Conditions</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Incongruent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Congruity effect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0000"/>
                  </a:ext>
                </a:extLst>
              </a:tr>
              <a:tr h="308919">
                <a:tc>
                  <a:txBody>
                    <a:bodyPr/>
                    <a:lstStyle/>
                    <a:p>
                      <a:r>
                        <a:rPr lang="en-US" sz="1400" b="1" strike="noStrike" spc="-1" dirty="0">
                          <a:latin typeface="Century Gothic" panose="020B0502020202020204" pitchFamily="34" charset="0"/>
                        </a:rPr>
                        <a:t>1</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1750</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889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-861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321276">
                <a:tc>
                  <a:txBody>
                    <a:bodyPr/>
                    <a:lstStyle/>
                    <a:p>
                      <a:r>
                        <a:rPr lang="en-US" sz="1400" b="1" strike="noStrike" spc="-1" dirty="0">
                          <a:latin typeface="Century Gothic" panose="020B0502020202020204" pitchFamily="34" charset="0"/>
                        </a:rPr>
                        <a:t>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2322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2569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247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0">
                <a:tc>
                  <a:txBody>
                    <a:bodyPr/>
                    <a:lstStyle/>
                    <a:p>
                      <a:r>
                        <a:rPr lang="en-US" sz="1400" b="1" strike="noStrike" spc="-1" dirty="0">
                          <a:latin typeface="Century Gothic" panose="020B0502020202020204" pitchFamily="34" charset="0"/>
                        </a:rPr>
                        <a:t>3</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-477</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-789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-312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r h="0">
                <a:tc>
                  <a:txBody>
                    <a:bodyPr/>
                    <a:lstStyle/>
                    <a:p>
                      <a:r>
                        <a:rPr lang="en-US" sz="1400" b="1" strike="noStrike" spc="-1" dirty="0">
                          <a:latin typeface="Century Gothic" panose="020B0502020202020204" pitchFamily="34" charset="0"/>
                        </a:rPr>
                        <a:t>4</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638</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1556</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918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0">
                <a:tc>
                  <a:txBody>
                    <a:bodyPr/>
                    <a:lstStyle/>
                    <a:p>
                      <a:r>
                        <a:rPr lang="en-US" sz="1400" b="1"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5"/>
                  </a:ext>
                </a:extLst>
              </a:tr>
            </a:tbl>
          </a:graphicData>
        </a:graphic>
      </p:graphicFrame>
      <p:sp>
        <p:nvSpPr>
          <p:cNvPr id="9" name="CustomShape 8">
            <a:extLst>
              <a:ext uri="{FF2B5EF4-FFF2-40B4-BE49-F238E27FC236}">
                <a16:creationId xmlns:a16="http://schemas.microsoft.com/office/drawing/2014/main" id="{099723D3-AEF1-8F46-89A2-5E98E91E1D8E}"/>
              </a:ext>
            </a:extLst>
          </p:cNvPr>
          <p:cNvSpPr/>
          <p:nvPr/>
        </p:nvSpPr>
        <p:spPr>
          <a:xfrm>
            <a:off x="6804390" y="1141617"/>
            <a:ext cx="2796810" cy="17745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We can take these values and run T test against zero.</a:t>
            </a:r>
            <a:endParaRPr lang="en-US" sz="1600" b="0" strike="noStrike" spc="-1" dirty="0">
              <a:latin typeface="Century Gothic" panose="020B0502020202020204" pitchFamily="34" charset="0"/>
            </a:endParaRPr>
          </a:p>
          <a:p>
            <a:pPr>
              <a:lnSpc>
                <a:spcPct val="100000"/>
              </a:lnSpc>
            </a:pPr>
            <a:endParaRPr lang="en-US" sz="1600" b="0" strike="noStrike" spc="-1" dirty="0">
              <a:latin typeface="Century Gothic" panose="020B0502020202020204" pitchFamily="34" charset="0"/>
            </a:endParaRPr>
          </a:p>
          <a:p>
            <a:pPr>
              <a:lnSpc>
                <a:spcPct val="100000"/>
              </a:lnSpc>
            </a:pPr>
            <a:r>
              <a:rPr lang="en-US" sz="2000" b="0" strike="noStrike" spc="-1" dirty="0">
                <a:solidFill>
                  <a:srgbClr val="000000"/>
                </a:solidFill>
                <a:latin typeface="Century Gothic" panose="020B0502020202020204" pitchFamily="34" charset="0"/>
                <a:ea typeface="DejaVu Sans"/>
              </a:rPr>
              <a:t>We will get a T map.</a:t>
            </a:r>
            <a:endParaRPr lang="en-US" sz="2000" b="0" strike="noStrike" spc="-1" dirty="0">
              <a:latin typeface="Century Gothic" panose="020B0502020202020204" pitchFamily="34" charset="0"/>
            </a:endParaRPr>
          </a:p>
        </p:txBody>
      </p:sp>
      <p:sp>
        <p:nvSpPr>
          <p:cNvPr id="11" name="Rectángulo 10">
            <a:extLst>
              <a:ext uri="{FF2B5EF4-FFF2-40B4-BE49-F238E27FC236}">
                <a16:creationId xmlns:a16="http://schemas.microsoft.com/office/drawing/2014/main" id="{703A76CA-8EC6-BF4A-94E6-BE8AD60F6CEB}"/>
              </a:ext>
            </a:extLst>
          </p:cNvPr>
          <p:cNvSpPr/>
          <p:nvPr/>
        </p:nvSpPr>
        <p:spPr>
          <a:xfrm>
            <a:off x="4609069" y="1828800"/>
            <a:ext cx="1931411" cy="2446638"/>
          </a:xfrm>
          <a:prstGeom prst="rect">
            <a:avLst/>
          </a:prstGeom>
          <a:solidFill>
            <a:srgbClr val="E6BDB1">
              <a:alpha val="3882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4">
            <a:extLst>
              <a:ext uri="{FF2B5EF4-FFF2-40B4-BE49-F238E27FC236}">
                <a16:creationId xmlns:a16="http://schemas.microsoft.com/office/drawing/2014/main" id="{878A825A-F388-0045-B8BD-C53F208F77E6}"/>
              </a:ext>
            </a:extLst>
          </p:cNvPr>
          <p:cNvPicPr/>
          <p:nvPr/>
        </p:nvPicPr>
        <p:blipFill>
          <a:blip r:embed="rId3"/>
          <a:stretch/>
        </p:blipFill>
        <p:spPr>
          <a:xfrm>
            <a:off x="7126950" y="2724665"/>
            <a:ext cx="2040655" cy="1983259"/>
          </a:xfrm>
          <a:prstGeom prst="rect">
            <a:avLst/>
          </a:prstGeom>
          <a:ln w="57240">
            <a:noFill/>
          </a:ln>
        </p:spPr>
      </p:pic>
      <p:pic>
        <p:nvPicPr>
          <p:cNvPr id="1026" name="Picture 2" descr="Fig. 2.">
            <a:extLst>
              <a:ext uri="{FF2B5EF4-FFF2-40B4-BE49-F238E27FC236}">
                <a16:creationId xmlns:a16="http://schemas.microsoft.com/office/drawing/2014/main" id="{1E6E8D10-667A-F447-A42A-A55600DEE00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 r="35687" b="23239"/>
          <a:stretch/>
        </p:blipFill>
        <p:spPr bwMode="auto">
          <a:xfrm>
            <a:off x="1917758" y="1588785"/>
            <a:ext cx="6336556" cy="4283313"/>
          </a:xfrm>
          <a:prstGeom prst="rect">
            <a:avLst/>
          </a:prstGeom>
          <a:noFill/>
          <a:extLst>
            <a:ext uri="{909E8E84-426E-40DD-AFC4-6F175D3DCCD1}">
              <a14:hiddenFill xmlns:a14="http://schemas.microsoft.com/office/drawing/2010/main">
                <a:solidFill>
                  <a:srgbClr val="FFFFFF"/>
                </a:solidFill>
              </a14:hiddenFill>
            </a:ext>
          </a:extLst>
        </p:spPr>
      </p:pic>
      <p:sp>
        <p:nvSpPr>
          <p:cNvPr id="13" name="CustomShape 8">
            <a:extLst>
              <a:ext uri="{FF2B5EF4-FFF2-40B4-BE49-F238E27FC236}">
                <a16:creationId xmlns:a16="http://schemas.microsoft.com/office/drawing/2014/main" id="{591E8197-7731-3A42-95A2-0B3A569B1082}"/>
              </a:ext>
            </a:extLst>
          </p:cNvPr>
          <p:cNvSpPr/>
          <p:nvPr/>
        </p:nvSpPr>
        <p:spPr>
          <a:xfrm>
            <a:off x="1917758" y="5872098"/>
            <a:ext cx="6558977" cy="97596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0" strike="noStrike" spc="-1" dirty="0">
                <a:solidFill>
                  <a:srgbClr val="000000"/>
                </a:solidFill>
                <a:latin typeface="Century Gothic" panose="020B0502020202020204" pitchFamily="34" charset="0"/>
                <a:ea typeface="DejaVu Sans"/>
              </a:rPr>
              <a:t>So… activation maps </a:t>
            </a:r>
            <a:r>
              <a:rPr lang="en-US" sz="2000" spc="-1" dirty="0">
                <a:solidFill>
                  <a:srgbClr val="000000"/>
                </a:solidFill>
                <a:latin typeface="Century Gothic" panose="020B0502020202020204" pitchFamily="34" charset="0"/>
                <a:ea typeface="DejaVu Sans"/>
              </a:rPr>
              <a:t>are </a:t>
            </a:r>
            <a:r>
              <a:rPr lang="en-US" sz="2000" b="1" spc="-1" dirty="0">
                <a:solidFill>
                  <a:srgbClr val="000000"/>
                </a:solidFill>
                <a:latin typeface="Century Gothic" panose="020B0502020202020204" pitchFamily="34" charset="0"/>
                <a:ea typeface="DejaVu Sans"/>
              </a:rPr>
              <a:t>not activity maps </a:t>
            </a:r>
            <a:r>
              <a:rPr lang="en-US" sz="2000" spc="-1" dirty="0">
                <a:solidFill>
                  <a:srgbClr val="000000"/>
                </a:solidFill>
                <a:latin typeface="Century Gothic" panose="020B0502020202020204" pitchFamily="34" charset="0"/>
                <a:ea typeface="DejaVu Sans"/>
              </a:rPr>
              <a:t>per se: they are </a:t>
            </a:r>
            <a:r>
              <a:rPr lang="en-US" sz="2000" b="1" spc="-1" dirty="0">
                <a:solidFill>
                  <a:srgbClr val="000000"/>
                </a:solidFill>
                <a:latin typeface="Century Gothic" panose="020B0502020202020204" pitchFamily="34" charset="0"/>
                <a:ea typeface="DejaVu Sans"/>
              </a:rPr>
              <a:t>Statistical Parametric Maps (SPM) -</a:t>
            </a:r>
            <a:r>
              <a:rPr lang="en-US" sz="2000" spc="-1" dirty="0">
                <a:solidFill>
                  <a:srgbClr val="000000"/>
                </a:solidFill>
                <a:latin typeface="Century Gothic" panose="020B0502020202020204" pitchFamily="34" charset="0"/>
                <a:ea typeface="DejaVu Sans"/>
              </a:rPr>
              <a:t>T values in this case-.</a:t>
            </a:r>
            <a:endParaRPr lang="en-US" sz="2800" b="0" strike="noStrike" spc="-1" dirty="0">
              <a:latin typeface="Century Gothic" panose="020B0502020202020204" pitchFamily="34" charset="0"/>
            </a:endParaRPr>
          </a:p>
        </p:txBody>
      </p:sp>
    </p:spTree>
    <p:extLst>
      <p:ext uri="{BB962C8B-B14F-4D97-AF65-F5344CB8AC3E}">
        <p14:creationId xmlns:p14="http://schemas.microsoft.com/office/powerpoint/2010/main" val="93190428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CustomShape 1"/>
          <p:cNvSpPr/>
          <p:nvPr/>
        </p:nvSpPr>
        <p:spPr>
          <a:xfrm>
            <a:off x="766800" y="955800"/>
            <a:ext cx="5148720" cy="3900405"/>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dirty="0">
                <a:solidFill>
                  <a:srgbClr val="000000"/>
                </a:solidFill>
                <a:latin typeface="Century Gothic" panose="020B0502020202020204" pitchFamily="34" charset="0"/>
                <a:ea typeface="DejaVu Sans"/>
              </a:rPr>
              <a:t>Interim recap.</a:t>
            </a:r>
            <a:endParaRPr lang="en-US" sz="2200" b="0" strike="noStrike" spc="-1" dirty="0">
              <a:latin typeface="Century Gothic" panose="020B0502020202020204" pitchFamily="34" charset="0"/>
            </a:endParaRPr>
          </a:p>
          <a:p>
            <a:pPr>
              <a:lnSpc>
                <a:spcPct val="100000"/>
              </a:lnSpc>
            </a:pPr>
            <a:endParaRPr lang="en-US" sz="22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First level analysis take in </a:t>
            </a:r>
            <a:r>
              <a:rPr lang="en-US" spc="-1" dirty="0">
                <a:solidFill>
                  <a:srgbClr val="000000"/>
                </a:solidFill>
                <a:latin typeface="Century Gothic" panose="020B0502020202020204" pitchFamily="34" charset="0"/>
                <a:ea typeface="DejaVu Sans"/>
              </a:rPr>
              <a:t>raw BOLD signals and </a:t>
            </a:r>
            <a:r>
              <a:rPr lang="en-US" sz="1800" b="0" strike="noStrike" spc="-1" dirty="0">
                <a:solidFill>
                  <a:srgbClr val="000000"/>
                </a:solidFill>
                <a:latin typeface="Century Gothic" panose="020B0502020202020204" pitchFamily="34" charset="0"/>
                <a:ea typeface="DejaVu Sans"/>
              </a:rPr>
              <a:t>produce beta maps.</a:t>
            </a:r>
          </a:p>
          <a:p>
            <a:pPr marL="285840" indent="-285120">
              <a:lnSpc>
                <a:spcPct val="100000"/>
              </a:lnSpc>
              <a:buClr>
                <a:srgbClr val="000000"/>
              </a:buClr>
              <a:buFont typeface="StarSymbol"/>
              <a:buChar char="-"/>
            </a:pPr>
            <a:r>
              <a:rPr lang="en-US" spc="-1" dirty="0">
                <a:solidFill>
                  <a:srgbClr val="000000"/>
                </a:solidFill>
                <a:latin typeface="Century Gothic" panose="020B0502020202020204" pitchFamily="34" charset="0"/>
              </a:rPr>
              <a:t>In a univariate contrast analysis, we subtract beta maps for each of our conditions from one another to obtain contrast maps.</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pc="-1" dirty="0">
                <a:latin typeface="Century Gothic" panose="020B0502020202020204" pitchFamily="34" charset="0"/>
              </a:rPr>
              <a:t>Contrast maps are brought to a Second level (Third level in FSL) to aggregate across subjects.</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pc="-1" dirty="0">
                <a:latin typeface="Century Gothic" panose="020B0502020202020204" pitchFamily="34" charset="0"/>
              </a:rPr>
              <a:t>Activation maps are actually statistical parametric maps. </a:t>
            </a:r>
            <a:endParaRPr lang="en-US" sz="1800" b="0" strike="noStrike" spc="-1" dirty="0">
              <a:latin typeface="Century Gothic" panose="020B0502020202020204" pitchFamily="34" charset="0"/>
            </a:endParaRPr>
          </a:p>
        </p:txBody>
      </p:sp>
      <p:sp>
        <p:nvSpPr>
          <p:cNvPr id="536" name="CustomShape 2"/>
          <p:cNvSpPr/>
          <p:nvPr/>
        </p:nvSpPr>
        <p:spPr>
          <a:xfrm>
            <a:off x="571680" y="0"/>
            <a:ext cx="673740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dirty="0">
                <a:solidFill>
                  <a:srgbClr val="000000"/>
                </a:solidFill>
                <a:latin typeface="Baskerville Old Face"/>
                <a:ea typeface="DejaVu Sans"/>
              </a:rPr>
              <a:t>Inference II.</a:t>
            </a:r>
            <a:endParaRPr lang="en-US" sz="4000" b="0" strike="noStrike" spc="-1" dirty="0">
              <a:latin typeface="Arial"/>
            </a:endParaRPr>
          </a:p>
        </p:txBody>
      </p:sp>
      <p:pic>
        <p:nvPicPr>
          <p:cNvPr id="16" name="Picture 2" descr="Fig. 2.">
            <a:extLst>
              <a:ext uri="{FF2B5EF4-FFF2-40B4-BE49-F238E27FC236}">
                <a16:creationId xmlns:a16="http://schemas.microsoft.com/office/drawing/2014/main" id="{0A069CDA-37DC-454B-83D8-F779AEA41A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35687" b="23239"/>
          <a:stretch/>
        </p:blipFill>
        <p:spPr bwMode="auto">
          <a:xfrm>
            <a:off x="6475874" y="4539343"/>
            <a:ext cx="3430125" cy="231865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pic>
        <p:nvPicPr>
          <p:cNvPr id="1026" name="Picture 2" descr="Fig. 2.">
            <a:extLst>
              <a:ext uri="{FF2B5EF4-FFF2-40B4-BE49-F238E27FC236}">
                <a16:creationId xmlns:a16="http://schemas.microsoft.com/office/drawing/2014/main" id="{1E6E8D10-667A-F447-A42A-A55600DEE00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35687" b="23239"/>
          <a:stretch/>
        </p:blipFill>
        <p:spPr bwMode="auto">
          <a:xfrm>
            <a:off x="698477" y="1287343"/>
            <a:ext cx="6336556" cy="4283313"/>
          </a:xfrm>
          <a:prstGeom prst="rect">
            <a:avLst/>
          </a:prstGeom>
          <a:noFill/>
          <a:extLst>
            <a:ext uri="{909E8E84-426E-40DD-AFC4-6F175D3DCCD1}">
              <a14:hiddenFill xmlns:a14="http://schemas.microsoft.com/office/drawing/2010/main">
                <a:solidFill>
                  <a:srgbClr val="FFFFFF"/>
                </a:solidFill>
              </a14:hiddenFill>
            </a:ext>
          </a:extLst>
        </p:spPr>
      </p:pic>
      <p:sp>
        <p:nvSpPr>
          <p:cNvPr id="13" name="CustomShape 8">
            <a:extLst>
              <a:ext uri="{FF2B5EF4-FFF2-40B4-BE49-F238E27FC236}">
                <a16:creationId xmlns:a16="http://schemas.microsoft.com/office/drawing/2014/main" id="{591E8197-7731-3A42-95A2-0B3A569B1082}"/>
              </a:ext>
            </a:extLst>
          </p:cNvPr>
          <p:cNvSpPr/>
          <p:nvPr/>
        </p:nvSpPr>
        <p:spPr>
          <a:xfrm>
            <a:off x="7330788" y="3510029"/>
            <a:ext cx="862512" cy="429848"/>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0" strike="noStrike" spc="-1" dirty="0">
                <a:solidFill>
                  <a:srgbClr val="000000"/>
                </a:solidFill>
                <a:latin typeface="Century Gothic" panose="020B0502020202020204" pitchFamily="34" charset="0"/>
                <a:ea typeface="DejaVu Sans"/>
              </a:rPr>
              <a:t>Hint </a:t>
            </a:r>
            <a:endParaRPr lang="en-US" sz="2800" b="0" strike="noStrike" spc="-1" dirty="0">
              <a:latin typeface="Century Gothic" panose="020B0502020202020204" pitchFamily="34" charset="0"/>
            </a:endParaRPr>
          </a:p>
        </p:txBody>
      </p:sp>
      <p:sp>
        <p:nvSpPr>
          <p:cNvPr id="14" name="CustomShape 9">
            <a:extLst>
              <a:ext uri="{FF2B5EF4-FFF2-40B4-BE49-F238E27FC236}">
                <a16:creationId xmlns:a16="http://schemas.microsoft.com/office/drawing/2014/main" id="{E068EF54-E944-894E-9511-716C3C47DD37}"/>
              </a:ext>
            </a:extLst>
          </p:cNvPr>
          <p:cNvSpPr/>
          <p:nvPr/>
        </p:nvSpPr>
        <p:spPr>
          <a:xfrm>
            <a:off x="7404928" y="1287342"/>
            <a:ext cx="2287712" cy="1374285"/>
          </a:xfrm>
          <a:prstGeom prst="rect">
            <a:avLst/>
          </a:prstGeom>
          <a:solidFill>
            <a:srgbClr val="FFFFFF"/>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a:solidFill>
                  <a:srgbClr val="000000"/>
                </a:solidFill>
                <a:latin typeface="Calibri"/>
                <a:ea typeface="DejaVu Sans"/>
              </a:rPr>
              <a:t>QUESTION: </a:t>
            </a:r>
            <a:endParaRPr lang="en-US" sz="2000" b="0" strike="noStrike" spc="-1" dirty="0">
              <a:latin typeface="Arial"/>
            </a:endParaRPr>
          </a:p>
          <a:p>
            <a:pPr>
              <a:lnSpc>
                <a:spcPct val="100000"/>
              </a:lnSpc>
            </a:pPr>
            <a:r>
              <a:rPr lang="en-US" sz="2000" b="0" strike="noStrike" spc="-1" dirty="0">
                <a:solidFill>
                  <a:srgbClr val="000000"/>
                </a:solidFill>
                <a:latin typeface="Calibri"/>
                <a:ea typeface="DejaVu Sans"/>
              </a:rPr>
              <a:t>Why is not the entire brain colored?</a:t>
            </a:r>
            <a:endParaRPr lang="en-US" sz="2000" b="0" strike="noStrike" spc="-1" dirty="0">
              <a:latin typeface="Arial"/>
            </a:endParaRPr>
          </a:p>
        </p:txBody>
      </p:sp>
      <p:sp>
        <p:nvSpPr>
          <p:cNvPr id="3" name="Cerrar llave 2">
            <a:extLst>
              <a:ext uri="{FF2B5EF4-FFF2-40B4-BE49-F238E27FC236}">
                <a16:creationId xmlns:a16="http://schemas.microsoft.com/office/drawing/2014/main" id="{316F2509-4B3C-894C-B501-9515456F343D}"/>
              </a:ext>
            </a:extLst>
          </p:cNvPr>
          <p:cNvSpPr/>
          <p:nvPr/>
        </p:nvSpPr>
        <p:spPr>
          <a:xfrm>
            <a:off x="7109173" y="3487241"/>
            <a:ext cx="221615" cy="443592"/>
          </a:xfrm>
          <a:prstGeom prst="rightBrace">
            <a:avLst>
              <a:gd name="adj1" fmla="val 39870"/>
              <a:gd name="adj2" fmla="val 500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Tree>
    <p:extLst>
      <p:ext uri="{BB962C8B-B14F-4D97-AF65-F5344CB8AC3E}">
        <p14:creationId xmlns:p14="http://schemas.microsoft.com/office/powerpoint/2010/main" val="3453231209"/>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5148720" cy="738721"/>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dirty="0">
                <a:solidFill>
                  <a:srgbClr val="000000"/>
                </a:solidFill>
                <a:latin typeface="Century Gothic" panose="020B0502020202020204" pitchFamily="34" charset="0"/>
                <a:ea typeface="DejaVu Sans"/>
              </a:rPr>
              <a:t>Enter: The dead salmon and MCC.</a:t>
            </a:r>
            <a:endParaRPr lang="en-US" sz="2200" b="0" strike="noStrike" spc="-1" dirty="0">
              <a:latin typeface="Century Gothic" panose="020B0502020202020204" pitchFamily="34" charset="0"/>
            </a:endParaRPr>
          </a:p>
        </p:txBody>
      </p:sp>
      <p:grpSp>
        <p:nvGrpSpPr>
          <p:cNvPr id="4" name="Grupo 3">
            <a:extLst>
              <a:ext uri="{FF2B5EF4-FFF2-40B4-BE49-F238E27FC236}">
                <a16:creationId xmlns:a16="http://schemas.microsoft.com/office/drawing/2014/main" id="{1182044E-EE18-C246-866B-37D66F995BE4}"/>
              </a:ext>
            </a:extLst>
          </p:cNvPr>
          <p:cNvGrpSpPr/>
          <p:nvPr/>
        </p:nvGrpSpPr>
        <p:grpSpPr>
          <a:xfrm>
            <a:off x="1760130" y="1911601"/>
            <a:ext cx="6385740" cy="4139231"/>
            <a:chOff x="1465488" y="1552121"/>
            <a:chExt cx="7547883" cy="4640861"/>
          </a:xfrm>
        </p:grpSpPr>
        <p:pic>
          <p:nvPicPr>
            <p:cNvPr id="5122" name="Picture 2">
              <a:extLst>
                <a:ext uri="{FF2B5EF4-FFF2-40B4-BE49-F238E27FC236}">
                  <a16:creationId xmlns:a16="http://schemas.microsoft.com/office/drawing/2014/main" id="{52D99560-76A4-4844-BB0F-9C71559AEB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5488" y="1552121"/>
              <a:ext cx="7547883" cy="4111906"/>
            </a:xfrm>
            <a:prstGeom prst="rect">
              <a:avLst/>
            </a:prstGeom>
            <a:noFill/>
            <a:extLst>
              <a:ext uri="{909E8E84-426E-40DD-AFC4-6F175D3DCCD1}">
                <a14:hiddenFill xmlns:a14="http://schemas.microsoft.com/office/drawing/2010/main">
                  <a:solidFill>
                    <a:srgbClr val="FFFFFF"/>
                  </a:solidFill>
                </a14:hiddenFill>
              </a:ext>
            </a:extLst>
          </p:spPr>
        </p:pic>
        <p:pic>
          <p:nvPicPr>
            <p:cNvPr id="2" name="Imagen 1">
              <a:extLst>
                <a:ext uri="{FF2B5EF4-FFF2-40B4-BE49-F238E27FC236}">
                  <a16:creationId xmlns:a16="http://schemas.microsoft.com/office/drawing/2014/main" id="{F4A5E6D6-2883-3A42-BEA0-A1DE9EB0513D}"/>
                </a:ext>
              </a:extLst>
            </p:cNvPr>
            <p:cNvPicPr>
              <a:picLocks noChangeAspect="1"/>
            </p:cNvPicPr>
            <p:nvPr/>
          </p:nvPicPr>
          <p:blipFill rotWithShape="1">
            <a:blip r:embed="rId4"/>
            <a:srcRect b="31927"/>
            <a:stretch/>
          </p:blipFill>
          <p:spPr>
            <a:xfrm>
              <a:off x="1465488" y="5586513"/>
              <a:ext cx="7547883" cy="606469"/>
            </a:xfrm>
            <a:prstGeom prst="rect">
              <a:avLst/>
            </a:prstGeom>
          </p:spPr>
        </p:pic>
      </p:grpSp>
    </p:spTree>
    <p:extLst>
      <p:ext uri="{BB962C8B-B14F-4D97-AF65-F5344CB8AC3E}">
        <p14:creationId xmlns:p14="http://schemas.microsoft.com/office/powerpoint/2010/main" val="4168697767"/>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1"/>
            <a:ext cx="9120960" cy="2181538"/>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Multiple comparison problem: </a:t>
            </a:r>
          </a:p>
          <a:p>
            <a:pPr>
              <a:lnSpc>
                <a:spcPct val="100000"/>
              </a:lnSpc>
            </a:pPr>
            <a:endParaRPr lang="en-US" sz="2200" b="0" strike="noStrike" spc="-1" dirty="0">
              <a:solidFill>
                <a:srgbClr val="000000"/>
              </a:solidFill>
              <a:latin typeface="Century Gothic" panose="020B0502020202020204" pitchFamily="34" charset="0"/>
            </a:endParaRPr>
          </a:p>
          <a:p>
            <a:pPr>
              <a:lnSpc>
                <a:spcPct val="100000"/>
              </a:lnSpc>
            </a:pPr>
            <a:r>
              <a:rPr lang="en-US" sz="2200" spc="-1" dirty="0">
                <a:solidFill>
                  <a:srgbClr val="000000"/>
                </a:solidFill>
                <a:latin typeface="Century Gothic" panose="020B0502020202020204" pitchFamily="34" charset="0"/>
              </a:rPr>
              <a:t>A standard MNI brain has over 260,000 voxels.</a:t>
            </a:r>
          </a:p>
          <a:p>
            <a:pPr>
              <a:lnSpc>
                <a:spcPct val="100000"/>
              </a:lnSpc>
            </a:pPr>
            <a:endParaRPr lang="en-US" sz="2200" b="0" strike="noStrike" spc="-1" dirty="0">
              <a:solidFill>
                <a:srgbClr val="000000"/>
              </a:solidFill>
              <a:latin typeface="Century Gothic" panose="020B0502020202020204" pitchFamily="34" charset="0"/>
            </a:endParaRPr>
          </a:p>
          <a:p>
            <a:pPr>
              <a:lnSpc>
                <a:spcPct val="100000"/>
              </a:lnSpc>
            </a:pPr>
            <a:r>
              <a:rPr lang="en-US" sz="2200" spc="-1" dirty="0">
                <a:solidFill>
                  <a:srgbClr val="000000"/>
                </a:solidFill>
                <a:latin typeface="Century Gothic" panose="020B0502020202020204" pitchFamily="34" charset="0"/>
              </a:rPr>
              <a:t>Running a T test on every voxels implies running over 260,000 tests.</a:t>
            </a:r>
            <a:endParaRPr lang="en-US" sz="2200" b="0" strike="noStrike" spc="-1" dirty="0">
              <a:latin typeface="Century Gothic" panose="020B0502020202020204" pitchFamily="34" charset="0"/>
            </a:endParaRPr>
          </a:p>
        </p:txBody>
      </p:sp>
      <p:pic>
        <p:nvPicPr>
          <p:cNvPr id="12" name="Picture 4">
            <a:extLst>
              <a:ext uri="{FF2B5EF4-FFF2-40B4-BE49-F238E27FC236}">
                <a16:creationId xmlns:a16="http://schemas.microsoft.com/office/drawing/2014/main" id="{0831625D-6DA4-0346-BAD2-222D9CC551D0}"/>
              </a:ext>
            </a:extLst>
          </p:cNvPr>
          <p:cNvPicPr/>
          <p:nvPr/>
        </p:nvPicPr>
        <p:blipFill>
          <a:blip r:embed="rId3"/>
          <a:stretch/>
        </p:blipFill>
        <p:spPr>
          <a:xfrm>
            <a:off x="7651985" y="4361083"/>
            <a:ext cx="2040655" cy="1983259"/>
          </a:xfrm>
          <a:prstGeom prst="rect">
            <a:avLst/>
          </a:prstGeom>
          <a:ln w="57240">
            <a:noFill/>
          </a:ln>
        </p:spPr>
      </p:pic>
      <p:sp>
        <p:nvSpPr>
          <p:cNvPr id="13" name="CustomShape 9">
            <a:extLst>
              <a:ext uri="{FF2B5EF4-FFF2-40B4-BE49-F238E27FC236}">
                <a16:creationId xmlns:a16="http://schemas.microsoft.com/office/drawing/2014/main" id="{887A66E9-1F9A-0545-8309-6AA89E9F44B3}"/>
              </a:ext>
            </a:extLst>
          </p:cNvPr>
          <p:cNvSpPr/>
          <p:nvPr/>
        </p:nvSpPr>
        <p:spPr>
          <a:xfrm>
            <a:off x="1067188" y="3433758"/>
            <a:ext cx="2842659" cy="2297326"/>
          </a:xfrm>
          <a:prstGeom prst="rect">
            <a:avLst/>
          </a:prstGeom>
          <a:solidFill>
            <a:srgbClr val="FFFFFF"/>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1" strike="noStrike" spc="-1" dirty="0">
                <a:solidFill>
                  <a:srgbClr val="000000"/>
                </a:solidFill>
                <a:latin typeface="Calibri"/>
                <a:ea typeface="DejaVu Sans"/>
              </a:rPr>
              <a:t>QUESTION: </a:t>
            </a:r>
            <a:endParaRPr lang="en-US" sz="2400" b="0" strike="noStrike" spc="-1" dirty="0">
              <a:latin typeface="Arial"/>
            </a:endParaRPr>
          </a:p>
          <a:p>
            <a:pPr>
              <a:lnSpc>
                <a:spcPct val="100000"/>
              </a:lnSpc>
            </a:pPr>
            <a:r>
              <a:rPr lang="en-US" sz="2400" b="0" strike="noStrike" spc="-1" dirty="0">
                <a:solidFill>
                  <a:srgbClr val="000000"/>
                </a:solidFill>
                <a:latin typeface="Calibri"/>
                <a:ea typeface="DejaVu Sans"/>
              </a:rPr>
              <a:t>What is the implication of this huge number of tests for our statistical inferences?</a:t>
            </a:r>
            <a:endParaRPr lang="en-US" sz="2400" b="0" strike="noStrike" spc="-1" dirty="0">
              <a:latin typeface="Arial"/>
            </a:endParaRPr>
          </a:p>
        </p:txBody>
      </p:sp>
    </p:spTree>
    <p:extLst>
      <p:ext uri="{BB962C8B-B14F-4D97-AF65-F5344CB8AC3E}">
        <p14:creationId xmlns:p14="http://schemas.microsoft.com/office/powerpoint/2010/main" val="370348114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9120960" cy="3300889"/>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Multiple comparison correction: </a:t>
            </a:r>
          </a:p>
          <a:p>
            <a:pPr>
              <a:lnSpc>
                <a:spcPct val="100000"/>
              </a:lnSpc>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Bonferroni.</a:t>
            </a:r>
          </a:p>
          <a:p>
            <a:pPr marL="342900" indent="-342900">
              <a:lnSpc>
                <a:spcPct val="100000"/>
              </a:lnSpc>
              <a:buFontTx/>
              <a:buChar char="-"/>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False Discovery Rate (peak level. </a:t>
            </a:r>
            <a:r>
              <a:rPr lang="en-US" sz="1600" spc="-1" dirty="0">
                <a:solidFill>
                  <a:srgbClr val="000000"/>
                </a:solidFill>
                <a:latin typeface="Century Gothic" panose="020B0502020202020204" pitchFamily="34" charset="0"/>
              </a:rPr>
              <a:t>For a nice visualization of the procedure see </a:t>
            </a:r>
            <a:r>
              <a:rPr lang="en-US" sz="1600" spc="-1" dirty="0">
                <a:solidFill>
                  <a:srgbClr val="000000"/>
                </a:solidFill>
                <a:latin typeface="Century Gothic" panose="020B0502020202020204" pitchFamily="34" charset="0"/>
                <a:hlinkClick r:id="rId3"/>
              </a:rPr>
              <a:t>https://andysbrainbook.readthedocs.io/en/latest/fMRI_Short_Course/fMRI_Appendices/Appendix_A_ClusterCorrection.html#appendix-a-clustercorrection</a:t>
            </a:r>
            <a:r>
              <a:rPr lang="en-US" sz="2200" spc="-1" dirty="0">
                <a:solidFill>
                  <a:srgbClr val="000000"/>
                </a:solidFill>
                <a:latin typeface="Century Gothic" panose="020B0502020202020204" pitchFamily="34" charset="0"/>
              </a:rPr>
              <a:t>)</a:t>
            </a:r>
          </a:p>
          <a:p>
            <a:pPr marL="342900" indent="-342900">
              <a:lnSpc>
                <a:spcPct val="100000"/>
              </a:lnSpc>
              <a:buFontTx/>
              <a:buChar char="-"/>
            </a:pPr>
            <a:endParaRPr lang="en-US" sz="2200"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False Discovery Rate (cluster level).</a:t>
            </a:r>
            <a:endParaRPr lang="en-US" sz="2200" b="0" strike="noStrike" spc="-1" dirty="0">
              <a:latin typeface="Century Gothic" panose="020B0502020202020204" pitchFamily="34" charset="0"/>
            </a:endParaRPr>
          </a:p>
        </p:txBody>
      </p:sp>
      <p:pic>
        <p:nvPicPr>
          <p:cNvPr id="12" name="Picture 4">
            <a:extLst>
              <a:ext uri="{FF2B5EF4-FFF2-40B4-BE49-F238E27FC236}">
                <a16:creationId xmlns:a16="http://schemas.microsoft.com/office/drawing/2014/main" id="{0831625D-6DA4-0346-BAD2-222D9CC551D0}"/>
              </a:ext>
            </a:extLst>
          </p:cNvPr>
          <p:cNvPicPr/>
          <p:nvPr/>
        </p:nvPicPr>
        <p:blipFill>
          <a:blip r:embed="rId4"/>
          <a:stretch/>
        </p:blipFill>
        <p:spPr>
          <a:xfrm>
            <a:off x="7399736" y="4256689"/>
            <a:ext cx="2040655" cy="1983259"/>
          </a:xfrm>
          <a:prstGeom prst="rect">
            <a:avLst/>
          </a:prstGeom>
          <a:ln w="57240">
            <a:noFill/>
          </a:ln>
        </p:spPr>
      </p:pic>
    </p:spTree>
    <p:extLst>
      <p:ext uri="{BB962C8B-B14F-4D97-AF65-F5344CB8AC3E}">
        <p14:creationId xmlns:p14="http://schemas.microsoft.com/office/powerpoint/2010/main" val="134382617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9120960" cy="1850462"/>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Bonferroni correction.</a:t>
            </a:r>
            <a:endParaRPr lang="en-US" sz="2200" spc="-1" dirty="0">
              <a:solidFill>
                <a:srgbClr val="000000"/>
              </a:solidFill>
              <a:latin typeface="Century Gothic" panose="020B0502020202020204" pitchFamily="34" charset="0"/>
            </a:endParaRPr>
          </a:p>
          <a:p>
            <a:pPr>
              <a:lnSpc>
                <a:spcPct val="100000"/>
              </a:lnSpc>
            </a:pPr>
            <a:endParaRPr lang="en-US" sz="2200" spc="-1" dirty="0">
              <a:solidFill>
                <a:srgbClr val="000000"/>
              </a:solidFill>
              <a:latin typeface="Century Gothic" panose="020B0502020202020204" pitchFamily="34" charset="0"/>
            </a:endParaRPr>
          </a:p>
          <a:p>
            <a:pPr>
              <a:lnSpc>
                <a:spcPct val="100000"/>
              </a:lnSpc>
            </a:pPr>
            <a:r>
              <a:rPr lang="en-US" sz="2200" spc="-1" dirty="0">
                <a:solidFill>
                  <a:srgbClr val="000000"/>
                </a:solidFill>
                <a:latin typeface="Century Gothic" panose="020B0502020202020204" pitchFamily="34" charset="0"/>
              </a:rPr>
              <a:t>Corrected alpha = alpha / number of tests.</a:t>
            </a:r>
          </a:p>
          <a:p>
            <a:pPr marL="342900" indent="-342900">
              <a:lnSpc>
                <a:spcPct val="100000"/>
              </a:lnSpc>
              <a:buFontTx/>
              <a:buChar char="-"/>
            </a:pPr>
            <a:endParaRPr lang="en-US" sz="2200" b="0" strike="noStrike" spc="-1" dirty="0">
              <a:solidFill>
                <a:srgbClr val="000000"/>
              </a:solidFill>
              <a:latin typeface="Century Gothic" panose="020B0502020202020204" pitchFamily="34" charset="0"/>
            </a:endParaRPr>
          </a:p>
        </p:txBody>
      </p:sp>
      <p:pic>
        <p:nvPicPr>
          <p:cNvPr id="12" name="Picture 4">
            <a:extLst>
              <a:ext uri="{FF2B5EF4-FFF2-40B4-BE49-F238E27FC236}">
                <a16:creationId xmlns:a16="http://schemas.microsoft.com/office/drawing/2014/main" id="{0831625D-6DA4-0346-BAD2-222D9CC551D0}"/>
              </a:ext>
            </a:extLst>
          </p:cNvPr>
          <p:cNvPicPr/>
          <p:nvPr/>
        </p:nvPicPr>
        <p:blipFill>
          <a:blip r:embed="rId3"/>
          <a:stretch/>
        </p:blipFill>
        <p:spPr>
          <a:xfrm>
            <a:off x="7399736" y="4256689"/>
            <a:ext cx="2040655" cy="1983259"/>
          </a:xfrm>
          <a:prstGeom prst="rect">
            <a:avLst/>
          </a:prstGeom>
          <a:ln w="57240">
            <a:noFill/>
          </a:ln>
        </p:spPr>
      </p:pic>
      <p:sp>
        <p:nvSpPr>
          <p:cNvPr id="9" name="CustomShape 9">
            <a:extLst>
              <a:ext uri="{FF2B5EF4-FFF2-40B4-BE49-F238E27FC236}">
                <a16:creationId xmlns:a16="http://schemas.microsoft.com/office/drawing/2014/main" id="{14AC66BA-DC47-0944-85AC-0FD1F56A4C2E}"/>
              </a:ext>
            </a:extLst>
          </p:cNvPr>
          <p:cNvSpPr/>
          <p:nvPr/>
        </p:nvSpPr>
        <p:spPr>
          <a:xfrm>
            <a:off x="1084935" y="2717989"/>
            <a:ext cx="2842659" cy="1626973"/>
          </a:xfrm>
          <a:prstGeom prst="rect">
            <a:avLst/>
          </a:prstGeom>
          <a:solidFill>
            <a:srgbClr val="FFFFFF"/>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400" b="1" strike="noStrike" spc="-1" dirty="0">
                <a:solidFill>
                  <a:srgbClr val="000000"/>
                </a:solidFill>
                <a:latin typeface="Calibri"/>
                <a:ea typeface="DejaVu Sans"/>
              </a:rPr>
              <a:t>QUESTION: </a:t>
            </a:r>
            <a:endParaRPr lang="en-US" sz="2400" b="0" strike="noStrike" spc="-1" dirty="0">
              <a:latin typeface="Arial"/>
            </a:endParaRPr>
          </a:p>
          <a:p>
            <a:pPr>
              <a:lnSpc>
                <a:spcPct val="100000"/>
              </a:lnSpc>
            </a:pPr>
            <a:r>
              <a:rPr lang="en-US" sz="2400" b="0" strike="noStrike" spc="-1" dirty="0">
                <a:solidFill>
                  <a:srgbClr val="000000"/>
                </a:solidFill>
                <a:latin typeface="Calibri"/>
                <a:ea typeface="DejaVu Sans"/>
              </a:rPr>
              <a:t>Do you spot any problems with this type of correction?</a:t>
            </a:r>
            <a:endParaRPr lang="en-US" sz="2400" b="0" strike="noStrike" spc="-1" dirty="0">
              <a:latin typeface="Arial"/>
            </a:endParaRPr>
          </a:p>
        </p:txBody>
      </p:sp>
    </p:spTree>
    <p:extLst>
      <p:ext uri="{BB962C8B-B14F-4D97-AF65-F5344CB8AC3E}">
        <p14:creationId xmlns:p14="http://schemas.microsoft.com/office/powerpoint/2010/main" val="2128618111"/>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CustomShape 1"/>
          <p:cNvSpPr/>
          <p:nvPr/>
        </p:nvSpPr>
        <p:spPr>
          <a:xfrm>
            <a:off x="571680" y="0"/>
            <a:ext cx="673740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Recap of last week </a:t>
            </a:r>
            <a:endParaRPr lang="en-US" sz="4000" b="0" strike="noStrike" spc="-1">
              <a:latin typeface="Arial"/>
            </a:endParaRPr>
          </a:p>
        </p:txBody>
      </p:sp>
      <p:sp>
        <p:nvSpPr>
          <p:cNvPr id="5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5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graphicFrame>
        <p:nvGraphicFramePr>
          <p:cNvPr id="60" name="Table 6"/>
          <p:cNvGraphicFramePr/>
          <p:nvPr/>
        </p:nvGraphicFramePr>
        <p:xfrm>
          <a:off x="7786440" y="3162960"/>
          <a:ext cx="1496880" cy="2965680"/>
        </p:xfrm>
        <a:graphic>
          <a:graphicData uri="http://schemas.openxmlformats.org/drawingml/2006/table">
            <a:tbl>
              <a:tblPr/>
              <a:tblGrid>
                <a:gridCol w="498960">
                  <a:extLst>
                    <a:ext uri="{9D8B030D-6E8A-4147-A177-3AD203B41FA5}">
                      <a16:colId xmlns:a16="http://schemas.microsoft.com/office/drawing/2014/main" val="20000"/>
                    </a:ext>
                  </a:extLst>
                </a:gridCol>
                <a:gridCol w="498960">
                  <a:extLst>
                    <a:ext uri="{9D8B030D-6E8A-4147-A177-3AD203B41FA5}">
                      <a16:colId xmlns:a16="http://schemas.microsoft.com/office/drawing/2014/main" val="20001"/>
                    </a:ext>
                  </a:extLst>
                </a:gridCol>
                <a:gridCol w="498960">
                  <a:extLst>
                    <a:ext uri="{9D8B030D-6E8A-4147-A177-3AD203B41FA5}">
                      <a16:colId xmlns:a16="http://schemas.microsoft.com/office/drawing/2014/main" val="20002"/>
                    </a:ext>
                  </a:extLst>
                </a:gridCol>
              </a:tblGrid>
              <a:tr h="39312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extLst>
                  <a:ext uri="{0D108BD9-81ED-4DB2-BD59-A6C34878D82A}">
                    <a16:rowId xmlns:a16="http://schemas.microsoft.com/office/drawing/2014/main" val="10000"/>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BFBFBF"/>
                    </a:solidFill>
                  </a:tcPr>
                </a:tc>
                <a:extLst>
                  <a:ext uri="{0D108BD9-81ED-4DB2-BD59-A6C34878D82A}">
                    <a16:rowId xmlns:a16="http://schemas.microsoft.com/office/drawing/2014/main" val="10001"/>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A6A6A6"/>
                    </a:solidFill>
                  </a:tcPr>
                </a:tc>
                <a:extLst>
                  <a:ext uri="{0D108BD9-81ED-4DB2-BD59-A6C34878D82A}">
                    <a16:rowId xmlns:a16="http://schemas.microsoft.com/office/drawing/2014/main" val="10002"/>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extLst>
                  <a:ext uri="{0D108BD9-81ED-4DB2-BD59-A6C34878D82A}">
                    <a16:rowId xmlns:a16="http://schemas.microsoft.com/office/drawing/2014/main" val="10003"/>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extLst>
                  <a:ext uri="{0D108BD9-81ED-4DB2-BD59-A6C34878D82A}">
                    <a16:rowId xmlns:a16="http://schemas.microsoft.com/office/drawing/2014/main" val="10004"/>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extLst>
                  <a:ext uri="{0D108BD9-81ED-4DB2-BD59-A6C34878D82A}">
                    <a16:rowId xmlns:a16="http://schemas.microsoft.com/office/drawing/2014/main" val="10005"/>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808080"/>
                    </a:solidFill>
                  </a:tcPr>
                </a:tc>
                <a:extLst>
                  <a:ext uri="{0D108BD9-81ED-4DB2-BD59-A6C34878D82A}">
                    <a16:rowId xmlns:a16="http://schemas.microsoft.com/office/drawing/2014/main" val="10006"/>
                  </a:ext>
                </a:extLst>
              </a:tr>
            </a:tbl>
          </a:graphicData>
        </a:graphic>
      </p:graphicFrame>
      <p:sp>
        <p:nvSpPr>
          <p:cNvPr id="61" name="CustomShape 7"/>
          <p:cNvSpPr/>
          <p:nvPr/>
        </p:nvSpPr>
        <p:spPr>
          <a:xfrm>
            <a:off x="828584" y="1392300"/>
            <a:ext cx="5148720" cy="3433320"/>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dirty="0">
                <a:solidFill>
                  <a:srgbClr val="000000"/>
                </a:solidFill>
                <a:latin typeface="Century Gothic" panose="020B0502020202020204" pitchFamily="34" charset="0"/>
                <a:ea typeface="DejaVu Sans"/>
              </a:rPr>
              <a:t>General recap.</a:t>
            </a:r>
            <a:endParaRPr lang="en-US" sz="2200" b="0" strike="noStrike" spc="-1" dirty="0">
              <a:latin typeface="Century Gothic" panose="020B0502020202020204" pitchFamily="34" charset="0"/>
            </a:endParaRPr>
          </a:p>
          <a:p>
            <a:pPr>
              <a:lnSpc>
                <a:spcPct val="100000"/>
              </a:lnSpc>
            </a:pPr>
            <a:endParaRPr lang="en-US" sz="22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Beta estimates cannot be interpreted directly.</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T and F contrasts can be used to compare conditions.</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Beware of contrasts against implicit baseline.</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Contrast vectors are widely used and powerful when we have complex </a:t>
            </a:r>
            <a:r>
              <a:rPr lang="en-US" sz="1800" b="0" strike="noStrike" spc="-1" dirty="0" err="1">
                <a:solidFill>
                  <a:srgbClr val="000000"/>
                </a:solidFill>
                <a:latin typeface="Century Gothic" panose="020B0502020202020204" pitchFamily="34" charset="0"/>
                <a:ea typeface="DejaVu Sans"/>
              </a:rPr>
              <a:t>comparsions</a:t>
            </a:r>
            <a:r>
              <a:rPr lang="en-US" sz="1800" b="0" strike="noStrike" spc="-1" dirty="0">
                <a:solidFill>
                  <a:srgbClr val="000000"/>
                </a:solidFill>
                <a:latin typeface="Century Gothic" panose="020B0502020202020204" pitchFamily="34" charset="0"/>
                <a:ea typeface="DejaVu Sans"/>
              </a:rPr>
              <a:t>.</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When designing an experiment, always chose an appropriate baseline.</a:t>
            </a:r>
            <a:endParaRPr lang="en-US" sz="1800" b="0" strike="noStrike" spc="-1" dirty="0">
              <a:latin typeface="Century Gothic" panose="020B0502020202020204" pitchFamily="34" charset="0"/>
            </a:endParaRPr>
          </a:p>
          <a:p>
            <a:pPr>
              <a:lnSpc>
                <a:spcPct val="100000"/>
              </a:lnSpc>
            </a:pPr>
            <a:endParaRPr lang="en-US" sz="1800" b="0" strike="noStrike" spc="-1" dirty="0">
              <a:latin typeface="Century Gothic" panose="020B0502020202020204" pitchFamily="34" charset="0"/>
            </a:endParaRPr>
          </a:p>
          <a:p>
            <a:pPr>
              <a:lnSpc>
                <a:spcPct val="100000"/>
              </a:lnSpc>
            </a:pPr>
            <a:endParaRPr lang="en-US" sz="1800" b="0" strike="noStrike" spc="-1" dirty="0">
              <a:latin typeface="Century Gothic" panose="020B0502020202020204" pitchFamily="34" charset="0"/>
            </a:endParaRPr>
          </a:p>
        </p:txBody>
      </p:sp>
      <p:sp>
        <p:nvSpPr>
          <p:cNvPr id="62" name="CustomShape 8"/>
          <p:cNvSpPr/>
          <p:nvPr/>
        </p:nvSpPr>
        <p:spPr>
          <a:xfrm>
            <a:off x="7772400" y="2743200"/>
            <a:ext cx="1463040" cy="365760"/>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a:solidFill>
                  <a:srgbClr val="000000"/>
                </a:solidFill>
                <a:latin typeface="Arial"/>
                <a:ea typeface="DejaVu Sans"/>
              </a:rPr>
              <a:t> 1    -1    0</a:t>
            </a:r>
            <a:endParaRPr lang="en-US" sz="2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04041"/>
            <a:ext cx="9120960" cy="1645512"/>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Bonferroni correction.</a:t>
            </a:r>
            <a:endParaRPr lang="en-US" sz="2200" spc="-1" dirty="0">
              <a:solidFill>
                <a:srgbClr val="000000"/>
              </a:solidFill>
              <a:latin typeface="Century Gothic" panose="020B0502020202020204" pitchFamily="34" charset="0"/>
            </a:endParaRPr>
          </a:p>
          <a:p>
            <a:pPr>
              <a:lnSpc>
                <a:spcPct val="100000"/>
              </a:lnSpc>
            </a:pPr>
            <a:endParaRPr lang="en-US" sz="2200" spc="-1" dirty="0">
              <a:solidFill>
                <a:srgbClr val="000000"/>
              </a:solidFill>
              <a:latin typeface="Century Gothic" panose="020B0502020202020204" pitchFamily="34" charset="0"/>
            </a:endParaRPr>
          </a:p>
          <a:p>
            <a:pPr>
              <a:lnSpc>
                <a:spcPct val="100000"/>
              </a:lnSpc>
            </a:pPr>
            <a:r>
              <a:rPr lang="en-US" sz="2200" spc="-1" dirty="0">
                <a:solidFill>
                  <a:srgbClr val="000000"/>
                </a:solidFill>
                <a:latin typeface="Century Gothic" panose="020B0502020202020204" pitchFamily="34" charset="0"/>
              </a:rPr>
              <a:t>Corrected alpha = alpha / number of tests.</a:t>
            </a:r>
          </a:p>
        </p:txBody>
      </p:sp>
      <p:pic>
        <p:nvPicPr>
          <p:cNvPr id="2" name="Imagen 1">
            <a:extLst>
              <a:ext uri="{FF2B5EF4-FFF2-40B4-BE49-F238E27FC236}">
                <a16:creationId xmlns:a16="http://schemas.microsoft.com/office/drawing/2014/main" id="{FB4D30C6-178D-584E-8DFA-177AB0CE5D70}"/>
              </a:ext>
            </a:extLst>
          </p:cNvPr>
          <p:cNvPicPr>
            <a:picLocks noChangeAspect="1"/>
          </p:cNvPicPr>
          <p:nvPr/>
        </p:nvPicPr>
        <p:blipFill>
          <a:blip r:embed="rId3"/>
          <a:stretch>
            <a:fillRect/>
          </a:stretch>
        </p:blipFill>
        <p:spPr>
          <a:xfrm>
            <a:off x="766800" y="2459456"/>
            <a:ext cx="3025236" cy="3594466"/>
          </a:xfrm>
          <a:prstGeom prst="rect">
            <a:avLst/>
          </a:prstGeom>
        </p:spPr>
      </p:pic>
      <p:pic>
        <p:nvPicPr>
          <p:cNvPr id="3" name="Imagen 2">
            <a:extLst>
              <a:ext uri="{FF2B5EF4-FFF2-40B4-BE49-F238E27FC236}">
                <a16:creationId xmlns:a16="http://schemas.microsoft.com/office/drawing/2014/main" id="{98B74FC4-593B-C546-B506-B10DEABD625D}"/>
              </a:ext>
            </a:extLst>
          </p:cNvPr>
          <p:cNvPicPr>
            <a:picLocks noChangeAspect="1"/>
          </p:cNvPicPr>
          <p:nvPr/>
        </p:nvPicPr>
        <p:blipFill rotWithShape="1">
          <a:blip r:embed="rId4"/>
          <a:srcRect b="13175"/>
          <a:stretch/>
        </p:blipFill>
        <p:spPr>
          <a:xfrm>
            <a:off x="4742364" y="2376179"/>
            <a:ext cx="4760865" cy="4481822"/>
          </a:xfrm>
          <a:prstGeom prst="rect">
            <a:avLst/>
          </a:prstGeom>
          <a:ln w="38100">
            <a:solidFill>
              <a:srgbClr val="FF0000"/>
            </a:solidFill>
          </a:ln>
        </p:spPr>
      </p:pic>
      <p:sp>
        <p:nvSpPr>
          <p:cNvPr id="4" name="Rectángulo 3">
            <a:extLst>
              <a:ext uri="{FF2B5EF4-FFF2-40B4-BE49-F238E27FC236}">
                <a16:creationId xmlns:a16="http://schemas.microsoft.com/office/drawing/2014/main" id="{D99E4A81-D2FD-394D-BE4F-515F5DD96BC8}"/>
              </a:ext>
            </a:extLst>
          </p:cNvPr>
          <p:cNvSpPr/>
          <p:nvPr/>
        </p:nvSpPr>
        <p:spPr>
          <a:xfrm>
            <a:off x="2279418" y="3767959"/>
            <a:ext cx="384954" cy="48873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 name="Conector recto 5">
            <a:extLst>
              <a:ext uri="{FF2B5EF4-FFF2-40B4-BE49-F238E27FC236}">
                <a16:creationId xmlns:a16="http://schemas.microsoft.com/office/drawing/2014/main" id="{BDF33896-CAAB-F143-B411-25A9E523A317}"/>
              </a:ext>
            </a:extLst>
          </p:cNvPr>
          <p:cNvCxnSpPr>
            <a:cxnSpLocks/>
          </p:cNvCxnSpPr>
          <p:nvPr/>
        </p:nvCxnSpPr>
        <p:spPr>
          <a:xfrm flipV="1">
            <a:off x="2664372" y="2376179"/>
            <a:ext cx="2077992" cy="139178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Conector recto 14">
            <a:extLst>
              <a:ext uri="{FF2B5EF4-FFF2-40B4-BE49-F238E27FC236}">
                <a16:creationId xmlns:a16="http://schemas.microsoft.com/office/drawing/2014/main" id="{366B79D6-4F7F-7840-B00F-00B5B144915C}"/>
              </a:ext>
            </a:extLst>
          </p:cNvPr>
          <p:cNvCxnSpPr>
            <a:cxnSpLocks/>
          </p:cNvCxnSpPr>
          <p:nvPr/>
        </p:nvCxnSpPr>
        <p:spPr>
          <a:xfrm>
            <a:off x="2664372" y="4256689"/>
            <a:ext cx="2077992" cy="2622159"/>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Elipse 9">
            <a:extLst>
              <a:ext uri="{FF2B5EF4-FFF2-40B4-BE49-F238E27FC236}">
                <a16:creationId xmlns:a16="http://schemas.microsoft.com/office/drawing/2014/main" id="{7A97DF05-A605-0E42-9476-E3DCF8E5F291}"/>
              </a:ext>
            </a:extLst>
          </p:cNvPr>
          <p:cNvSpPr/>
          <p:nvPr/>
        </p:nvSpPr>
        <p:spPr>
          <a:xfrm>
            <a:off x="5870028" y="3205473"/>
            <a:ext cx="814305" cy="81621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Elipse 18">
            <a:extLst>
              <a:ext uri="{FF2B5EF4-FFF2-40B4-BE49-F238E27FC236}">
                <a16:creationId xmlns:a16="http://schemas.microsoft.com/office/drawing/2014/main" id="{B68600B6-CC07-6044-8EB2-AC567F3B7082}"/>
              </a:ext>
            </a:extLst>
          </p:cNvPr>
          <p:cNvSpPr/>
          <p:nvPr/>
        </p:nvSpPr>
        <p:spPr>
          <a:xfrm>
            <a:off x="7850701" y="4622972"/>
            <a:ext cx="994725" cy="94479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106664286"/>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9120960" cy="3300889"/>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Multiple comparison correction: </a:t>
            </a:r>
          </a:p>
          <a:p>
            <a:pPr>
              <a:lnSpc>
                <a:spcPct val="100000"/>
              </a:lnSpc>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Bonferroni.</a:t>
            </a:r>
          </a:p>
          <a:p>
            <a:pPr marL="342900" indent="-342900">
              <a:lnSpc>
                <a:spcPct val="100000"/>
              </a:lnSpc>
              <a:buFontTx/>
              <a:buChar char="-"/>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FDR (peak level. </a:t>
            </a:r>
            <a:r>
              <a:rPr lang="en-US" sz="1600" spc="-1" dirty="0">
                <a:solidFill>
                  <a:srgbClr val="000000"/>
                </a:solidFill>
                <a:latin typeface="Century Gothic" panose="020B0502020202020204" pitchFamily="34" charset="0"/>
              </a:rPr>
              <a:t>For a nice visualization of the procedure see </a:t>
            </a:r>
            <a:r>
              <a:rPr lang="en-US" sz="1600" spc="-1" dirty="0">
                <a:solidFill>
                  <a:srgbClr val="000000"/>
                </a:solidFill>
                <a:latin typeface="Century Gothic" panose="020B0502020202020204" pitchFamily="34" charset="0"/>
                <a:hlinkClick r:id="rId3"/>
              </a:rPr>
              <a:t>https://andysbrainbook.readthedocs.io/en/latest/fMRI_Short_Course/fMRI_Appendices/Appendix_A_ClusterCorrection.html#appendix-a-clustercorrection</a:t>
            </a:r>
            <a:r>
              <a:rPr lang="en-US" sz="2200" spc="-1" dirty="0">
                <a:solidFill>
                  <a:srgbClr val="000000"/>
                </a:solidFill>
                <a:latin typeface="Century Gothic" panose="020B0502020202020204" pitchFamily="34" charset="0"/>
              </a:rPr>
              <a:t>)</a:t>
            </a:r>
          </a:p>
          <a:p>
            <a:pPr marL="342900" indent="-342900">
              <a:lnSpc>
                <a:spcPct val="100000"/>
              </a:lnSpc>
              <a:buFontTx/>
              <a:buChar char="-"/>
            </a:pPr>
            <a:endParaRPr lang="en-US" sz="2200" spc="-1" dirty="0">
              <a:solidFill>
                <a:srgbClr val="000000"/>
              </a:solidFill>
              <a:latin typeface="Century Gothic" panose="020B0502020202020204" pitchFamily="34" charset="0"/>
            </a:endParaRPr>
          </a:p>
        </p:txBody>
      </p:sp>
      <p:pic>
        <p:nvPicPr>
          <p:cNvPr id="3" name="Imagen 2">
            <a:extLst>
              <a:ext uri="{FF2B5EF4-FFF2-40B4-BE49-F238E27FC236}">
                <a16:creationId xmlns:a16="http://schemas.microsoft.com/office/drawing/2014/main" id="{DF64BD18-3835-B843-BBBD-F6EE590116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1317" y="3584276"/>
            <a:ext cx="5770592" cy="3245958"/>
          </a:xfrm>
          <a:prstGeom prst="rect">
            <a:avLst/>
          </a:prstGeom>
        </p:spPr>
      </p:pic>
    </p:spTree>
    <p:extLst>
      <p:ext uri="{BB962C8B-B14F-4D97-AF65-F5344CB8AC3E}">
        <p14:creationId xmlns:p14="http://schemas.microsoft.com/office/powerpoint/2010/main" val="2619664213"/>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9120960" cy="3300889"/>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Multiple comparison correction: </a:t>
            </a:r>
          </a:p>
          <a:p>
            <a:pPr>
              <a:lnSpc>
                <a:spcPct val="100000"/>
              </a:lnSpc>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Bonferroni.</a:t>
            </a:r>
          </a:p>
          <a:p>
            <a:pPr marL="342900" indent="-342900">
              <a:lnSpc>
                <a:spcPct val="100000"/>
              </a:lnSpc>
              <a:buFontTx/>
              <a:buChar char="-"/>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FDR (peak level. </a:t>
            </a:r>
            <a:r>
              <a:rPr lang="en-US" sz="1600" spc="-1" dirty="0">
                <a:solidFill>
                  <a:srgbClr val="000000"/>
                </a:solidFill>
                <a:latin typeface="Century Gothic" panose="020B0502020202020204" pitchFamily="34" charset="0"/>
              </a:rPr>
              <a:t>For a nice visualization of the procedure see </a:t>
            </a:r>
            <a:r>
              <a:rPr lang="en-US" sz="1600" spc="-1" dirty="0">
                <a:solidFill>
                  <a:srgbClr val="000000"/>
                </a:solidFill>
                <a:latin typeface="Century Gothic" panose="020B0502020202020204" pitchFamily="34" charset="0"/>
                <a:hlinkClick r:id="rId3"/>
              </a:rPr>
              <a:t>https://andysbrainbook.readthedocs.io/en/latest/fMRI_Short_Course/fMRI_Appendices/Appendix_A_ClusterCorrection.html#appendix-a-clustercorrection</a:t>
            </a:r>
            <a:r>
              <a:rPr lang="en-US" sz="2200" spc="-1" dirty="0">
                <a:solidFill>
                  <a:srgbClr val="000000"/>
                </a:solidFill>
                <a:latin typeface="Century Gothic" panose="020B0502020202020204" pitchFamily="34" charset="0"/>
              </a:rPr>
              <a:t>)</a:t>
            </a:r>
          </a:p>
          <a:p>
            <a:pPr marL="342900" indent="-342900">
              <a:lnSpc>
                <a:spcPct val="100000"/>
              </a:lnSpc>
              <a:buFontTx/>
              <a:buChar char="-"/>
            </a:pPr>
            <a:endParaRPr lang="en-US" sz="2200"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FDR (cluster level). What is the minimum cluster size that we are going to consider relevant?</a:t>
            </a:r>
          </a:p>
        </p:txBody>
      </p:sp>
    </p:spTree>
    <p:extLst>
      <p:ext uri="{BB962C8B-B14F-4D97-AF65-F5344CB8AC3E}">
        <p14:creationId xmlns:p14="http://schemas.microsoft.com/office/powerpoint/2010/main" val="4048782954"/>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1" name="CustomShape 1">
            <a:extLst>
              <a:ext uri="{FF2B5EF4-FFF2-40B4-BE49-F238E27FC236}">
                <a16:creationId xmlns:a16="http://schemas.microsoft.com/office/drawing/2014/main" id="{2FDDB8BF-C1CD-9643-AB5B-CC5B6861A830}"/>
              </a:ext>
            </a:extLst>
          </p:cNvPr>
          <p:cNvSpPr/>
          <p:nvPr/>
        </p:nvSpPr>
        <p:spPr>
          <a:xfrm>
            <a:off x="766800" y="955800"/>
            <a:ext cx="9120960" cy="4565106"/>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1" spc="-1" dirty="0">
                <a:solidFill>
                  <a:srgbClr val="000000"/>
                </a:solidFill>
                <a:latin typeface="Century Gothic" panose="020B0502020202020204" pitchFamily="34" charset="0"/>
              </a:rPr>
              <a:t>Multiple comparison correction: </a:t>
            </a:r>
          </a:p>
          <a:p>
            <a:pPr>
              <a:lnSpc>
                <a:spcPct val="100000"/>
              </a:lnSpc>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Bonferroni.</a:t>
            </a:r>
          </a:p>
          <a:p>
            <a:pPr marL="342900" indent="-342900">
              <a:lnSpc>
                <a:spcPct val="100000"/>
              </a:lnSpc>
              <a:buFontTx/>
              <a:buChar char="-"/>
            </a:pPr>
            <a:endParaRPr lang="en-US" sz="2200" b="0" strike="noStrike"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FDR (peak level. </a:t>
            </a:r>
            <a:r>
              <a:rPr lang="en-US" sz="1600" spc="-1" dirty="0">
                <a:solidFill>
                  <a:srgbClr val="000000"/>
                </a:solidFill>
                <a:latin typeface="Century Gothic" panose="020B0502020202020204" pitchFamily="34" charset="0"/>
              </a:rPr>
              <a:t>For a nice visualization of the procedure see </a:t>
            </a:r>
            <a:r>
              <a:rPr lang="en-US" sz="1600" spc="-1" dirty="0">
                <a:solidFill>
                  <a:srgbClr val="000000"/>
                </a:solidFill>
                <a:latin typeface="Century Gothic" panose="020B0502020202020204" pitchFamily="34" charset="0"/>
                <a:hlinkClick r:id="rId3"/>
              </a:rPr>
              <a:t>https://andysbrainbook.readthedocs.io/en/latest/fMRI_Short_Course/fMRI_Appendices/Appendix_A_ClusterCorrection.html#appendix-a-clustercorrection</a:t>
            </a:r>
            <a:r>
              <a:rPr lang="en-US" sz="2200" spc="-1" dirty="0">
                <a:solidFill>
                  <a:srgbClr val="000000"/>
                </a:solidFill>
                <a:latin typeface="Century Gothic" panose="020B0502020202020204" pitchFamily="34" charset="0"/>
              </a:rPr>
              <a:t>)</a:t>
            </a:r>
          </a:p>
          <a:p>
            <a:pPr marL="342900" indent="-342900">
              <a:lnSpc>
                <a:spcPct val="100000"/>
              </a:lnSpc>
              <a:buFontTx/>
              <a:buChar char="-"/>
            </a:pPr>
            <a:endParaRPr lang="en-US" sz="2200"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FDR (cluster level). What is the minimum cluster size that we are going to consider relevant?</a:t>
            </a:r>
          </a:p>
          <a:p>
            <a:pPr marL="342900" indent="-342900">
              <a:lnSpc>
                <a:spcPct val="100000"/>
              </a:lnSpc>
              <a:buFontTx/>
              <a:buChar char="-"/>
            </a:pPr>
            <a:endParaRPr lang="en-US" sz="2200" spc="-1" dirty="0">
              <a:solidFill>
                <a:srgbClr val="000000"/>
              </a:solidFill>
              <a:latin typeface="Century Gothic" panose="020B0502020202020204" pitchFamily="34" charset="0"/>
            </a:endParaRPr>
          </a:p>
          <a:p>
            <a:pPr marL="342900" indent="-342900">
              <a:lnSpc>
                <a:spcPct val="100000"/>
              </a:lnSpc>
              <a:buFontTx/>
              <a:buChar char="-"/>
            </a:pPr>
            <a:r>
              <a:rPr lang="en-US" sz="2200" spc="-1" dirty="0">
                <a:solidFill>
                  <a:srgbClr val="000000"/>
                </a:solidFill>
                <a:latin typeface="Century Gothic" panose="020B0502020202020204" pitchFamily="34" charset="0"/>
              </a:rPr>
              <a:t>Random Field Theory (RFT). </a:t>
            </a:r>
            <a:r>
              <a:rPr lang="en-US" sz="2200" i="1" spc="-1" dirty="0">
                <a:solidFill>
                  <a:srgbClr val="000000"/>
                </a:solidFill>
                <a:latin typeface="Century Gothic" panose="020B0502020202020204" pitchFamily="34" charset="0"/>
              </a:rPr>
              <a:t>Not covered here.</a:t>
            </a:r>
          </a:p>
        </p:txBody>
      </p:sp>
    </p:spTree>
    <p:extLst>
      <p:ext uri="{BB962C8B-B14F-4D97-AF65-F5344CB8AC3E}">
        <p14:creationId xmlns:p14="http://schemas.microsoft.com/office/powerpoint/2010/main" val="1436798725"/>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5" name="CustomShape 1"/>
          <p:cNvSpPr/>
          <p:nvPr/>
        </p:nvSpPr>
        <p:spPr>
          <a:xfrm>
            <a:off x="766800" y="955800"/>
            <a:ext cx="5709074" cy="5289725"/>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dirty="0">
                <a:solidFill>
                  <a:srgbClr val="000000"/>
                </a:solidFill>
                <a:latin typeface="Century Gothic" panose="020B0502020202020204" pitchFamily="34" charset="0"/>
                <a:ea typeface="DejaVu Sans"/>
              </a:rPr>
              <a:t>General recap.</a:t>
            </a:r>
            <a:endParaRPr lang="en-US" sz="2200" b="0" strike="noStrike" spc="-1" dirty="0">
              <a:latin typeface="Century Gothic" panose="020B0502020202020204" pitchFamily="34" charset="0"/>
            </a:endParaRPr>
          </a:p>
          <a:p>
            <a:pPr>
              <a:lnSpc>
                <a:spcPct val="100000"/>
              </a:lnSpc>
            </a:pPr>
            <a:endParaRPr lang="en-US" sz="22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z="1800" b="0" strike="noStrike" spc="-1" dirty="0">
                <a:solidFill>
                  <a:srgbClr val="000000"/>
                </a:solidFill>
                <a:latin typeface="Century Gothic" panose="020B0502020202020204" pitchFamily="34" charset="0"/>
                <a:ea typeface="DejaVu Sans"/>
              </a:rPr>
              <a:t>First level analysis take in </a:t>
            </a:r>
            <a:r>
              <a:rPr lang="en-US" spc="-1" dirty="0">
                <a:solidFill>
                  <a:srgbClr val="000000"/>
                </a:solidFill>
                <a:latin typeface="Century Gothic" panose="020B0502020202020204" pitchFamily="34" charset="0"/>
                <a:ea typeface="DejaVu Sans"/>
              </a:rPr>
              <a:t>raw BOLD signals and </a:t>
            </a:r>
            <a:r>
              <a:rPr lang="en-US" sz="1800" b="0" strike="noStrike" spc="-1" dirty="0">
                <a:solidFill>
                  <a:srgbClr val="000000"/>
                </a:solidFill>
                <a:latin typeface="Century Gothic" panose="020B0502020202020204" pitchFamily="34" charset="0"/>
                <a:ea typeface="DejaVu Sans"/>
              </a:rPr>
              <a:t>produce beta maps.</a:t>
            </a:r>
          </a:p>
          <a:p>
            <a:pPr marL="285840" indent="-285120">
              <a:lnSpc>
                <a:spcPct val="100000"/>
              </a:lnSpc>
              <a:buClr>
                <a:srgbClr val="000000"/>
              </a:buClr>
              <a:buFont typeface="StarSymbol"/>
              <a:buChar char="-"/>
            </a:pPr>
            <a:r>
              <a:rPr lang="en-US" spc="-1" dirty="0">
                <a:solidFill>
                  <a:srgbClr val="000000"/>
                </a:solidFill>
                <a:latin typeface="Century Gothic" panose="020B0502020202020204" pitchFamily="34" charset="0"/>
              </a:rPr>
              <a:t>In a univariate contrast analysis, we subtract beta maps for each of our conditions from one another to obtain contrast maps.</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pc="-1" dirty="0">
                <a:latin typeface="Century Gothic" panose="020B0502020202020204" pitchFamily="34" charset="0"/>
              </a:rPr>
              <a:t>Contrast maps are brought to a Second level (Third level in FSL) to aggregate across subjects.</a:t>
            </a:r>
            <a:endParaRPr lang="en-US" sz="1800" b="0" strike="noStrike" spc="-1" dirty="0">
              <a:latin typeface="Century Gothic" panose="020B0502020202020204" pitchFamily="34" charset="0"/>
            </a:endParaRPr>
          </a:p>
          <a:p>
            <a:pPr marL="285840" indent="-285120">
              <a:lnSpc>
                <a:spcPct val="100000"/>
              </a:lnSpc>
              <a:buClr>
                <a:srgbClr val="000000"/>
              </a:buClr>
              <a:buFont typeface="StarSymbol"/>
              <a:buChar char="-"/>
            </a:pPr>
            <a:r>
              <a:rPr lang="en-US" spc="-1" dirty="0">
                <a:latin typeface="Century Gothic" panose="020B0502020202020204" pitchFamily="34" charset="0"/>
              </a:rPr>
              <a:t>Activation maps are actually </a:t>
            </a:r>
            <a:r>
              <a:rPr lang="en-US" b="1" spc="-1" dirty="0" err="1">
                <a:latin typeface="Century Gothic" panose="020B0502020202020204" pitchFamily="34" charset="0"/>
              </a:rPr>
              <a:t>thresholded</a:t>
            </a:r>
            <a:r>
              <a:rPr lang="en-US" spc="-1" dirty="0">
                <a:latin typeface="Century Gothic" panose="020B0502020202020204" pitchFamily="34" charset="0"/>
              </a:rPr>
              <a:t> statistical parametric maps. </a:t>
            </a:r>
          </a:p>
          <a:p>
            <a:pPr marL="285840" indent="-285120">
              <a:lnSpc>
                <a:spcPct val="100000"/>
              </a:lnSpc>
              <a:buClr>
                <a:srgbClr val="000000"/>
              </a:buClr>
              <a:buFont typeface="StarSymbol"/>
              <a:buChar char="-"/>
            </a:pPr>
            <a:r>
              <a:rPr lang="en-US" sz="1800" b="0" strike="noStrike" spc="-1" dirty="0">
                <a:latin typeface="Century Gothic" panose="020B0502020202020204" pitchFamily="34" charset="0"/>
              </a:rPr>
              <a:t>Thresholding is done to account for the multiple comparison problem.</a:t>
            </a:r>
          </a:p>
          <a:p>
            <a:pPr marL="285840" indent="-285120">
              <a:lnSpc>
                <a:spcPct val="100000"/>
              </a:lnSpc>
              <a:buClr>
                <a:srgbClr val="000000"/>
              </a:buClr>
              <a:buFont typeface="StarSymbol"/>
              <a:buChar char="-"/>
            </a:pPr>
            <a:r>
              <a:rPr lang="en-US" spc="-1" dirty="0">
                <a:latin typeface="Century Gothic" panose="020B0502020202020204" pitchFamily="34" charset="0"/>
              </a:rPr>
              <a:t>Bonferroni is usually too-strict and fails to take into account spatial correlation of BOLD signal.</a:t>
            </a:r>
          </a:p>
          <a:p>
            <a:pPr marL="285840" indent="-285120">
              <a:lnSpc>
                <a:spcPct val="100000"/>
              </a:lnSpc>
              <a:buClr>
                <a:srgbClr val="000000"/>
              </a:buClr>
              <a:buFont typeface="StarSymbol"/>
              <a:buChar char="-"/>
            </a:pPr>
            <a:r>
              <a:rPr lang="en-US" sz="1800" b="0" strike="noStrike" spc="-1" dirty="0">
                <a:latin typeface="Century Gothic" panose="020B0502020202020204" pitchFamily="34" charset="0"/>
              </a:rPr>
              <a:t>F</a:t>
            </a:r>
            <a:r>
              <a:rPr lang="en-US" spc="-1" dirty="0">
                <a:latin typeface="Century Gothic" panose="020B0502020202020204" pitchFamily="34" charset="0"/>
              </a:rPr>
              <a:t>DR can help us obtain a good balance between specificity and sensitivity.</a:t>
            </a:r>
            <a:endParaRPr lang="en-US" sz="1800" b="0" strike="noStrike" spc="-1" dirty="0">
              <a:latin typeface="Century Gothic" panose="020B0502020202020204" pitchFamily="34" charset="0"/>
            </a:endParaRPr>
          </a:p>
        </p:txBody>
      </p:sp>
      <p:sp>
        <p:nvSpPr>
          <p:cNvPr id="536" name="CustomShape 2"/>
          <p:cNvSpPr/>
          <p:nvPr/>
        </p:nvSpPr>
        <p:spPr>
          <a:xfrm>
            <a:off x="571680" y="0"/>
            <a:ext cx="673740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dirty="0">
                <a:solidFill>
                  <a:srgbClr val="000000"/>
                </a:solidFill>
                <a:latin typeface="Baskerville Old Face"/>
                <a:ea typeface="DejaVu Sans"/>
              </a:rPr>
              <a:t>Inference II.</a:t>
            </a:r>
            <a:endParaRPr lang="en-US" sz="4000" b="0" strike="noStrike" spc="-1" dirty="0">
              <a:latin typeface="Arial"/>
            </a:endParaRPr>
          </a:p>
        </p:txBody>
      </p:sp>
      <p:pic>
        <p:nvPicPr>
          <p:cNvPr id="16" name="Picture 2" descr="Fig. 2.">
            <a:extLst>
              <a:ext uri="{FF2B5EF4-FFF2-40B4-BE49-F238E27FC236}">
                <a16:creationId xmlns:a16="http://schemas.microsoft.com/office/drawing/2014/main" id="{0A069CDA-37DC-454B-83D8-F779AEA41A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 r="35687" b="23239"/>
          <a:stretch/>
        </p:blipFill>
        <p:spPr bwMode="auto">
          <a:xfrm>
            <a:off x="6475874" y="4539343"/>
            <a:ext cx="3430125" cy="2318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163441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64"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65"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66"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67"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68" name="CustomShape 6"/>
          <p:cNvSpPr/>
          <p:nvPr/>
        </p:nvSpPr>
        <p:spPr>
          <a:xfrm>
            <a:off x="818776" y="988920"/>
            <a:ext cx="6708960" cy="35830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b="0" strike="noStrike" spc="-1" dirty="0">
                <a:solidFill>
                  <a:srgbClr val="000000"/>
                </a:solidFill>
                <a:latin typeface="Century Gothic" panose="020B0502020202020204" pitchFamily="34" charset="0"/>
                <a:ea typeface="DejaVu Sans"/>
              </a:rPr>
              <a:t>We have obtained contrast maps for each participant in our study. These contrast maps contain the values for each participant that correspond to our contrast vectors. Namely, the differences between conditions (in the directions specified by the vectors).</a:t>
            </a:r>
            <a:endParaRPr lang="en-US" b="0" strike="noStrike" spc="-1" dirty="0">
              <a:latin typeface="Century Gothic" panose="020B0502020202020204" pitchFamily="34" charset="0"/>
            </a:endParaRPr>
          </a:p>
          <a:p>
            <a:pPr>
              <a:lnSpc>
                <a:spcPct val="100000"/>
              </a:lnSpc>
            </a:pPr>
            <a:endParaRPr lang="en-US" b="0" strike="noStrike" spc="-1" dirty="0">
              <a:latin typeface="Century Gothic" panose="020B0502020202020204" pitchFamily="34" charset="0"/>
            </a:endParaRPr>
          </a:p>
          <a:p>
            <a:pPr>
              <a:lnSpc>
                <a:spcPct val="100000"/>
              </a:lnSpc>
            </a:pPr>
            <a:r>
              <a:rPr lang="en-US" b="0" strike="noStrike" spc="-1" dirty="0">
                <a:solidFill>
                  <a:srgbClr val="000000"/>
                </a:solidFill>
                <a:latin typeface="Century Gothic" panose="020B0502020202020204" pitchFamily="34" charset="0"/>
                <a:ea typeface="DejaVu Sans"/>
              </a:rPr>
              <a:t>Similar as for a behavioral study, now we would want to see how consistent are those differences across the entire sample.</a:t>
            </a:r>
            <a:endParaRPr lang="en-US" b="0" strike="noStrike" spc="-1" dirty="0">
              <a:latin typeface="Century Gothic" panose="020B0502020202020204" pitchFamily="34" charset="0"/>
            </a:endParaRPr>
          </a:p>
          <a:p>
            <a:pPr>
              <a:lnSpc>
                <a:spcPct val="100000"/>
              </a:lnSpc>
            </a:pPr>
            <a:r>
              <a:rPr lang="en-US" b="0" strike="noStrike" spc="-1" dirty="0">
                <a:solidFill>
                  <a:srgbClr val="000000"/>
                </a:solidFill>
                <a:latin typeface="Century Gothic" panose="020B0502020202020204" pitchFamily="34" charset="0"/>
                <a:ea typeface="DejaVu Sans"/>
              </a:rPr>
              <a:t> </a:t>
            </a:r>
            <a:endParaRPr lang="en-US" b="0" strike="noStrike" spc="-1" dirty="0">
              <a:latin typeface="Century Gothic" panose="020B0502020202020204" pitchFamily="34" charset="0"/>
            </a:endParaRPr>
          </a:p>
        </p:txBody>
      </p:sp>
      <p:graphicFrame>
        <p:nvGraphicFramePr>
          <p:cNvPr id="69" name="Table 7"/>
          <p:cNvGraphicFramePr/>
          <p:nvPr/>
        </p:nvGraphicFramePr>
        <p:xfrm>
          <a:off x="7792200" y="3168720"/>
          <a:ext cx="1496880" cy="2965680"/>
        </p:xfrm>
        <a:graphic>
          <a:graphicData uri="http://schemas.openxmlformats.org/drawingml/2006/table">
            <a:tbl>
              <a:tblPr/>
              <a:tblGrid>
                <a:gridCol w="498960">
                  <a:extLst>
                    <a:ext uri="{9D8B030D-6E8A-4147-A177-3AD203B41FA5}">
                      <a16:colId xmlns:a16="http://schemas.microsoft.com/office/drawing/2014/main" val="20000"/>
                    </a:ext>
                  </a:extLst>
                </a:gridCol>
                <a:gridCol w="498960">
                  <a:extLst>
                    <a:ext uri="{9D8B030D-6E8A-4147-A177-3AD203B41FA5}">
                      <a16:colId xmlns:a16="http://schemas.microsoft.com/office/drawing/2014/main" val="20001"/>
                    </a:ext>
                  </a:extLst>
                </a:gridCol>
                <a:gridCol w="498960">
                  <a:extLst>
                    <a:ext uri="{9D8B030D-6E8A-4147-A177-3AD203B41FA5}">
                      <a16:colId xmlns:a16="http://schemas.microsoft.com/office/drawing/2014/main" val="20002"/>
                    </a:ext>
                  </a:extLst>
                </a:gridCol>
              </a:tblGrid>
              <a:tr h="39312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extLst>
                  <a:ext uri="{0D108BD9-81ED-4DB2-BD59-A6C34878D82A}">
                    <a16:rowId xmlns:a16="http://schemas.microsoft.com/office/drawing/2014/main" val="10000"/>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BFBFBF"/>
                    </a:solidFill>
                  </a:tcPr>
                </a:tc>
                <a:extLst>
                  <a:ext uri="{0D108BD9-81ED-4DB2-BD59-A6C34878D82A}">
                    <a16:rowId xmlns:a16="http://schemas.microsoft.com/office/drawing/2014/main" val="10001"/>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A6A6A6"/>
                    </a:solidFill>
                  </a:tcPr>
                </a:tc>
                <a:extLst>
                  <a:ext uri="{0D108BD9-81ED-4DB2-BD59-A6C34878D82A}">
                    <a16:rowId xmlns:a16="http://schemas.microsoft.com/office/drawing/2014/main" val="10002"/>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extLst>
                  <a:ext uri="{0D108BD9-81ED-4DB2-BD59-A6C34878D82A}">
                    <a16:rowId xmlns:a16="http://schemas.microsoft.com/office/drawing/2014/main" val="10003"/>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extLst>
                  <a:ext uri="{0D108BD9-81ED-4DB2-BD59-A6C34878D82A}">
                    <a16:rowId xmlns:a16="http://schemas.microsoft.com/office/drawing/2014/main" val="10004"/>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extLst>
                  <a:ext uri="{0D108BD9-81ED-4DB2-BD59-A6C34878D82A}">
                    <a16:rowId xmlns:a16="http://schemas.microsoft.com/office/drawing/2014/main" val="10005"/>
                  </a:ext>
                </a:extLst>
              </a:tr>
              <a:tr h="428760">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000000"/>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FFFFFF"/>
                    </a:solidFill>
                  </a:tcPr>
                </a:tc>
                <a:tc>
                  <a:txBody>
                    <a:bodyPr/>
                    <a:lstStyle/>
                    <a:p>
                      <a:endParaRPr lang="es-DE"/>
                    </a:p>
                  </a:txBody>
                  <a:tcPr>
                    <a:lnL w="12240">
                      <a:solidFill>
                        <a:srgbClr val="000000"/>
                      </a:solidFill>
                    </a:lnL>
                    <a:lnR w="12240">
                      <a:solidFill>
                        <a:srgbClr val="000000"/>
                      </a:solidFill>
                    </a:lnR>
                    <a:lnT w="12240">
                      <a:solidFill>
                        <a:srgbClr val="000000"/>
                      </a:solidFill>
                    </a:lnT>
                    <a:lnB w="12240">
                      <a:solidFill>
                        <a:srgbClr val="000000"/>
                      </a:solidFill>
                    </a:lnB>
                    <a:solidFill>
                      <a:srgbClr val="808080"/>
                    </a:solidFill>
                  </a:tcPr>
                </a:tc>
                <a:extLst>
                  <a:ext uri="{0D108BD9-81ED-4DB2-BD59-A6C34878D82A}">
                    <a16:rowId xmlns:a16="http://schemas.microsoft.com/office/drawing/2014/main" val="10006"/>
                  </a:ext>
                </a:extLst>
              </a:tr>
            </a:tbl>
          </a:graphicData>
        </a:graphic>
      </p:graphicFrame>
      <p:sp>
        <p:nvSpPr>
          <p:cNvPr id="70" name="CustomShape 8"/>
          <p:cNvSpPr/>
          <p:nvPr/>
        </p:nvSpPr>
        <p:spPr>
          <a:xfrm>
            <a:off x="7778160" y="2748960"/>
            <a:ext cx="1463040" cy="365760"/>
          </a:xfrm>
          <a:prstGeom prst="rect">
            <a:avLst/>
          </a:prstGeom>
          <a:noFill/>
          <a:ln>
            <a:noFill/>
          </a:ln>
        </p:spPr>
        <p:style>
          <a:lnRef idx="2">
            <a:schemeClr val="accent1">
              <a:shade val="50000"/>
            </a:schemeClr>
          </a:lnRef>
          <a:fillRef idx="1">
            <a:schemeClr val="accent1"/>
          </a:fillRef>
          <a:effectRef idx="0">
            <a:schemeClr val="accent1"/>
          </a:effectRef>
          <a:fontRef idx="minor"/>
        </p:style>
        <p:txBody>
          <a:bodyPr lIns="90000" tIns="45000" rIns="90000" bIns="45000" anchor="ctr"/>
          <a:lstStyle/>
          <a:p>
            <a:pPr>
              <a:lnSpc>
                <a:spcPct val="100000"/>
              </a:lnSpc>
            </a:pPr>
            <a:r>
              <a:rPr lang="en-US" sz="2200" b="0" strike="noStrike" spc="-1">
                <a:solidFill>
                  <a:srgbClr val="000000"/>
                </a:solidFill>
                <a:latin typeface="Arial"/>
                <a:ea typeface="DejaVu Sans"/>
              </a:rPr>
              <a:t> 1    -1    0</a:t>
            </a:r>
            <a:endParaRPr lang="en-US" sz="2200" b="0" strike="noStrike" spc="-1">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72"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3"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4"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5"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6" name="CustomShape 6"/>
          <p:cNvSpPr/>
          <p:nvPr/>
        </p:nvSpPr>
        <p:spPr>
          <a:xfrm>
            <a:off x="678960" y="862126"/>
            <a:ext cx="8354880" cy="94435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What are group-level analysis?</a:t>
            </a:r>
            <a:endParaRPr lang="en-US" sz="1600" b="0" strike="noStrike" spc="-1" dirty="0">
              <a:latin typeface="Century Gothic" panose="020B0502020202020204" pitchFamily="34" charset="0"/>
            </a:endParaRPr>
          </a:p>
          <a:p>
            <a:pPr>
              <a:lnSpc>
                <a:spcPct val="100000"/>
              </a:lnSpc>
            </a:pPr>
            <a:r>
              <a:rPr lang="en-US" sz="1600" b="0" strike="noStrike" spc="-1" dirty="0">
                <a:solidFill>
                  <a:srgbClr val="000000"/>
                </a:solidFill>
                <a:latin typeface="Century Gothic" panose="020B0502020202020204" pitchFamily="34" charset="0"/>
                <a:ea typeface="DejaVu Sans"/>
              </a:rPr>
              <a:t>Comparison with a (rather) equivalent process to understand the rationale of the steps that we have done.</a:t>
            </a:r>
            <a:endParaRPr lang="en-US" sz="1600" b="0" strike="noStrike" spc="-1" dirty="0">
              <a:latin typeface="Century Gothic" panose="020B0502020202020204" pitchFamily="34" charset="0"/>
            </a:endParaRPr>
          </a:p>
        </p:txBody>
      </p:sp>
      <p:pic>
        <p:nvPicPr>
          <p:cNvPr id="77" name="Picture 4"/>
          <p:cNvPicPr/>
          <p:nvPr/>
        </p:nvPicPr>
        <p:blipFill>
          <a:blip r:embed="rId3"/>
          <a:stretch/>
        </p:blipFill>
        <p:spPr>
          <a:xfrm>
            <a:off x="6069960" y="2559420"/>
            <a:ext cx="807480" cy="800640"/>
          </a:xfrm>
          <a:prstGeom prst="rect">
            <a:avLst/>
          </a:prstGeom>
          <a:ln w="57240">
            <a:noFill/>
          </a:ln>
        </p:spPr>
      </p:pic>
      <p:sp>
        <p:nvSpPr>
          <p:cNvPr id="78" name="CustomShape 7"/>
          <p:cNvSpPr/>
          <p:nvPr/>
        </p:nvSpPr>
        <p:spPr>
          <a:xfrm>
            <a:off x="5142492" y="289422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Runs</a:t>
            </a:r>
            <a:endParaRPr lang="en-US" sz="1300" b="0" strike="noStrike" spc="-1" dirty="0">
              <a:latin typeface="Arial"/>
            </a:endParaRPr>
          </a:p>
        </p:txBody>
      </p:sp>
      <p:pic>
        <p:nvPicPr>
          <p:cNvPr id="79" name="Picture 4"/>
          <p:cNvPicPr/>
          <p:nvPr/>
        </p:nvPicPr>
        <p:blipFill>
          <a:blip r:embed="rId3"/>
          <a:stretch/>
        </p:blipFill>
        <p:spPr>
          <a:xfrm>
            <a:off x="8081640" y="2559420"/>
            <a:ext cx="807480" cy="800640"/>
          </a:xfrm>
          <a:prstGeom prst="rect">
            <a:avLst/>
          </a:prstGeom>
          <a:ln w="57240">
            <a:noFill/>
          </a:ln>
        </p:spPr>
      </p:pic>
      <p:pic>
        <p:nvPicPr>
          <p:cNvPr id="80" name="Picture 4"/>
          <p:cNvPicPr/>
          <p:nvPr/>
        </p:nvPicPr>
        <p:blipFill>
          <a:blip r:embed="rId3"/>
          <a:stretch/>
        </p:blipFill>
        <p:spPr>
          <a:xfrm>
            <a:off x="6070320" y="2559420"/>
            <a:ext cx="807480" cy="800640"/>
          </a:xfrm>
          <a:prstGeom prst="rect">
            <a:avLst/>
          </a:prstGeom>
          <a:ln w="57240">
            <a:noFill/>
          </a:ln>
        </p:spPr>
      </p:pic>
      <p:pic>
        <p:nvPicPr>
          <p:cNvPr id="81" name="Picture 4"/>
          <p:cNvPicPr/>
          <p:nvPr/>
        </p:nvPicPr>
        <p:blipFill>
          <a:blip r:embed="rId3"/>
          <a:stretch/>
        </p:blipFill>
        <p:spPr>
          <a:xfrm>
            <a:off x="7075800" y="2559420"/>
            <a:ext cx="807480" cy="800640"/>
          </a:xfrm>
          <a:prstGeom prst="rect">
            <a:avLst/>
          </a:prstGeom>
          <a:ln w="57240">
            <a:noFill/>
          </a:ln>
        </p:spPr>
      </p:pic>
      <p:sp>
        <p:nvSpPr>
          <p:cNvPr id="82" name="CustomShape 8"/>
          <p:cNvSpPr/>
          <p:nvPr/>
        </p:nvSpPr>
        <p:spPr>
          <a:xfrm>
            <a:off x="5120134" y="4149666"/>
            <a:ext cx="102888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Participants</a:t>
            </a:r>
            <a:endParaRPr lang="en-US" sz="1300" b="0" strike="noStrike" spc="-1" dirty="0">
              <a:latin typeface="Arial"/>
            </a:endParaRPr>
          </a:p>
        </p:txBody>
      </p:sp>
      <p:sp>
        <p:nvSpPr>
          <p:cNvPr id="83" name="CustomShape 9"/>
          <p:cNvSpPr/>
          <p:nvPr/>
        </p:nvSpPr>
        <p:spPr>
          <a:xfrm>
            <a:off x="5142492" y="542340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Group</a:t>
            </a:r>
            <a:endParaRPr lang="en-US" sz="1300" b="0" strike="noStrike" spc="-1" dirty="0">
              <a:latin typeface="Arial"/>
            </a:endParaRPr>
          </a:p>
        </p:txBody>
      </p:sp>
      <p:pic>
        <p:nvPicPr>
          <p:cNvPr id="84" name="Picture 4"/>
          <p:cNvPicPr/>
          <p:nvPr/>
        </p:nvPicPr>
        <p:blipFill>
          <a:blip r:embed="rId3"/>
          <a:stretch/>
        </p:blipFill>
        <p:spPr>
          <a:xfrm>
            <a:off x="6054480" y="3931020"/>
            <a:ext cx="807480" cy="800640"/>
          </a:xfrm>
          <a:prstGeom prst="rect">
            <a:avLst/>
          </a:prstGeom>
          <a:ln w="57240">
            <a:noFill/>
          </a:ln>
        </p:spPr>
      </p:pic>
      <p:sp>
        <p:nvSpPr>
          <p:cNvPr id="85" name="Line 10"/>
          <p:cNvSpPr/>
          <p:nvPr/>
        </p:nvSpPr>
        <p:spPr>
          <a:xfrm flipH="1">
            <a:off x="6420240" y="3360060"/>
            <a:ext cx="18288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6" name="Line 11"/>
          <p:cNvSpPr/>
          <p:nvPr/>
        </p:nvSpPr>
        <p:spPr>
          <a:xfrm flipH="1">
            <a:off x="6420240" y="3268620"/>
            <a:ext cx="1188720" cy="6624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7" name="Line 12"/>
          <p:cNvSpPr/>
          <p:nvPr/>
        </p:nvSpPr>
        <p:spPr>
          <a:xfrm flipH="1">
            <a:off x="6420240" y="3360060"/>
            <a:ext cx="219456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8" name="CustomShape 13"/>
          <p:cNvSpPr/>
          <p:nvPr/>
        </p:nvSpPr>
        <p:spPr>
          <a:xfrm>
            <a:off x="6899760" y="4091580"/>
            <a:ext cx="64008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a:t>
            </a:r>
            <a:endParaRPr lang="en-US" sz="1600" b="0" strike="noStrike" spc="-1">
              <a:latin typeface="Arial"/>
            </a:endParaRPr>
          </a:p>
        </p:txBody>
      </p:sp>
      <p:pic>
        <p:nvPicPr>
          <p:cNvPr id="89" name="Picture 4"/>
          <p:cNvPicPr/>
          <p:nvPr/>
        </p:nvPicPr>
        <p:blipFill>
          <a:blip r:embed="rId3"/>
          <a:stretch/>
        </p:blipFill>
        <p:spPr>
          <a:xfrm>
            <a:off x="7411320" y="3931020"/>
            <a:ext cx="807480" cy="800640"/>
          </a:xfrm>
          <a:prstGeom prst="rect">
            <a:avLst/>
          </a:prstGeom>
          <a:ln w="57240">
            <a:noFill/>
          </a:ln>
        </p:spPr>
      </p:pic>
      <p:pic>
        <p:nvPicPr>
          <p:cNvPr id="90" name="Picture 4"/>
          <p:cNvPicPr/>
          <p:nvPr/>
        </p:nvPicPr>
        <p:blipFill>
          <a:blip r:embed="rId3"/>
          <a:stretch/>
        </p:blipFill>
        <p:spPr>
          <a:xfrm>
            <a:off x="6054480" y="5211180"/>
            <a:ext cx="807480" cy="800640"/>
          </a:xfrm>
          <a:prstGeom prst="rect">
            <a:avLst/>
          </a:prstGeom>
          <a:ln w="57240">
            <a:noFill/>
          </a:ln>
        </p:spPr>
      </p:pic>
      <p:sp>
        <p:nvSpPr>
          <p:cNvPr id="91" name="Line 14"/>
          <p:cNvSpPr/>
          <p:nvPr/>
        </p:nvSpPr>
        <p:spPr>
          <a:xfrm flipH="1">
            <a:off x="6328800" y="4709340"/>
            <a:ext cx="18288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2" name="Line 15"/>
          <p:cNvSpPr/>
          <p:nvPr/>
        </p:nvSpPr>
        <p:spPr>
          <a:xfrm flipH="1">
            <a:off x="6328800" y="4731660"/>
            <a:ext cx="1280160" cy="54864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3" name="CustomShape 16"/>
          <p:cNvSpPr/>
          <p:nvPr/>
        </p:nvSpPr>
        <p:spPr>
          <a:xfrm>
            <a:off x="8277120" y="4091580"/>
            <a:ext cx="64008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a:t>
            </a:r>
            <a:endParaRPr lang="en-US" sz="1600" b="0" strike="noStrike" spc="-1">
              <a:latin typeface="Arial"/>
            </a:endParaRPr>
          </a:p>
        </p:txBody>
      </p:sp>
      <p:pic>
        <p:nvPicPr>
          <p:cNvPr id="94" name="Picture 4"/>
          <p:cNvPicPr/>
          <p:nvPr/>
        </p:nvPicPr>
        <p:blipFill>
          <a:blip r:embed="rId3"/>
          <a:stretch/>
        </p:blipFill>
        <p:spPr>
          <a:xfrm>
            <a:off x="8788680" y="3931020"/>
            <a:ext cx="807480" cy="800640"/>
          </a:xfrm>
          <a:prstGeom prst="rect">
            <a:avLst/>
          </a:prstGeom>
          <a:ln w="57240">
            <a:noFill/>
          </a:ln>
        </p:spPr>
      </p:pic>
      <p:sp>
        <p:nvSpPr>
          <p:cNvPr id="95" name="Line 17"/>
          <p:cNvSpPr/>
          <p:nvPr/>
        </p:nvSpPr>
        <p:spPr>
          <a:xfrm flipH="1">
            <a:off x="6328800" y="4731660"/>
            <a:ext cx="2651760" cy="54864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6" name="CustomShape 18"/>
          <p:cNvSpPr/>
          <p:nvPr/>
        </p:nvSpPr>
        <p:spPr>
          <a:xfrm>
            <a:off x="678960" y="289422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a:solidFill>
                  <a:srgbClr val="000000"/>
                </a:solidFill>
                <a:latin typeface="Calibri"/>
                <a:ea typeface="DejaVu Sans"/>
              </a:rPr>
              <a:t>Trials</a:t>
            </a:r>
            <a:endParaRPr lang="en-US" sz="1300" b="0" strike="noStrike" spc="-1">
              <a:latin typeface="Arial"/>
            </a:endParaRPr>
          </a:p>
        </p:txBody>
      </p:sp>
      <p:sp>
        <p:nvSpPr>
          <p:cNvPr id="97" name="CustomShape 19"/>
          <p:cNvSpPr/>
          <p:nvPr/>
        </p:nvSpPr>
        <p:spPr>
          <a:xfrm>
            <a:off x="628591" y="4161644"/>
            <a:ext cx="1072819" cy="29106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Participants</a:t>
            </a:r>
            <a:endParaRPr lang="en-US" sz="1300" b="0" strike="noStrike" spc="-1" dirty="0">
              <a:latin typeface="Arial"/>
            </a:endParaRPr>
          </a:p>
        </p:txBody>
      </p:sp>
      <p:sp>
        <p:nvSpPr>
          <p:cNvPr id="98" name="CustomShape 20"/>
          <p:cNvSpPr/>
          <p:nvPr/>
        </p:nvSpPr>
        <p:spPr>
          <a:xfrm>
            <a:off x="731520" y="5424300"/>
            <a:ext cx="66978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Group</a:t>
            </a:r>
            <a:endParaRPr lang="en-US" sz="1300" b="0" strike="noStrike" spc="-1" dirty="0">
              <a:latin typeface="Arial"/>
            </a:endParaRPr>
          </a:p>
        </p:txBody>
      </p:sp>
      <p:sp>
        <p:nvSpPr>
          <p:cNvPr id="99" name="Line 21"/>
          <p:cNvSpPr/>
          <p:nvPr/>
        </p:nvSpPr>
        <p:spPr>
          <a:xfrm flipH="1">
            <a:off x="1887840" y="3108060"/>
            <a:ext cx="162720" cy="113020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0" name="Line 22"/>
          <p:cNvSpPr/>
          <p:nvPr/>
        </p:nvSpPr>
        <p:spPr>
          <a:xfrm flipH="1">
            <a:off x="1888271" y="4465070"/>
            <a:ext cx="98671" cy="1070830"/>
          </a:xfrm>
          <a:prstGeom prst="line">
            <a:avLst/>
          </a:prstGeom>
          <a:ln>
            <a:solidFill>
              <a:srgbClr val="000000"/>
            </a:solidFill>
          </a:ln>
        </p:spPr>
        <p:style>
          <a:lnRef idx="0">
            <a:scrgbClr r="0" g="0" b="0"/>
          </a:lnRef>
          <a:fillRef idx="0">
            <a:scrgbClr r="0" g="0" b="0"/>
          </a:fillRef>
          <a:effectRef idx="0">
            <a:scrgbClr r="0" g="0" b="0"/>
          </a:effectRef>
          <a:fontRef idx="minor"/>
        </p:style>
      </p:sp>
      <p:pic>
        <p:nvPicPr>
          <p:cNvPr id="101" name="Imagen 100"/>
          <p:cNvPicPr/>
          <p:nvPr/>
        </p:nvPicPr>
        <p:blipFill>
          <a:blip r:embed="rId4"/>
          <a:srcRect r="26142"/>
          <a:stretch/>
        </p:blipFill>
        <p:spPr>
          <a:xfrm>
            <a:off x="1593360" y="2898900"/>
            <a:ext cx="3291480" cy="209160"/>
          </a:xfrm>
          <a:prstGeom prst="rect">
            <a:avLst/>
          </a:prstGeom>
          <a:ln>
            <a:noFill/>
          </a:ln>
        </p:spPr>
      </p:pic>
      <p:pic>
        <p:nvPicPr>
          <p:cNvPr id="102" name="Imagen 101"/>
          <p:cNvPicPr/>
          <p:nvPr/>
        </p:nvPicPr>
        <p:blipFill>
          <a:blip r:embed="rId5"/>
          <a:stretch/>
        </p:blipFill>
        <p:spPr>
          <a:xfrm>
            <a:off x="1602739" y="4225913"/>
            <a:ext cx="752040" cy="237600"/>
          </a:xfrm>
          <a:prstGeom prst="rect">
            <a:avLst/>
          </a:prstGeom>
          <a:ln>
            <a:noFill/>
          </a:ln>
        </p:spPr>
      </p:pic>
      <p:pic>
        <p:nvPicPr>
          <p:cNvPr id="103" name="Imagen 102"/>
          <p:cNvPicPr/>
          <p:nvPr/>
        </p:nvPicPr>
        <p:blipFill>
          <a:blip r:embed="rId6"/>
          <a:stretch/>
        </p:blipFill>
        <p:spPr>
          <a:xfrm>
            <a:off x="1543310" y="5511600"/>
            <a:ext cx="732960" cy="199800"/>
          </a:xfrm>
          <a:prstGeom prst="rect">
            <a:avLst/>
          </a:prstGeom>
          <a:ln>
            <a:noFill/>
          </a:ln>
        </p:spPr>
      </p:pic>
      <p:sp>
        <p:nvSpPr>
          <p:cNvPr id="104" name="CustomShape 23"/>
          <p:cNvSpPr/>
          <p:nvPr/>
        </p:nvSpPr>
        <p:spPr>
          <a:xfrm>
            <a:off x="2321659" y="4189193"/>
            <a:ext cx="492480" cy="28523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1200" b="0" strike="noStrike" spc="-1">
                <a:solidFill>
                  <a:srgbClr val="000000"/>
                </a:solidFill>
                <a:latin typeface="Calibri"/>
                <a:ea typeface="DejaVu Sans"/>
              </a:rPr>
              <a:t>(...)</a:t>
            </a:r>
            <a:endParaRPr lang="en-US" sz="1200" b="0" strike="noStrike" spc="-1">
              <a:latin typeface="Arial"/>
            </a:endParaRPr>
          </a:p>
        </p:txBody>
      </p:sp>
      <p:sp>
        <p:nvSpPr>
          <p:cNvPr id="105" name="CustomShape 24"/>
          <p:cNvSpPr/>
          <p:nvPr/>
        </p:nvSpPr>
        <p:spPr>
          <a:xfrm>
            <a:off x="3496699" y="4189193"/>
            <a:ext cx="484560" cy="2623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1200" b="0" strike="noStrike" spc="-1" dirty="0">
                <a:solidFill>
                  <a:srgbClr val="000000"/>
                </a:solidFill>
                <a:latin typeface="Calibri"/>
                <a:ea typeface="DejaVu Sans"/>
              </a:rPr>
              <a:t>(...)</a:t>
            </a:r>
            <a:endParaRPr lang="en-US" sz="1200" b="0" strike="noStrike" spc="-1" dirty="0">
              <a:latin typeface="Arial"/>
            </a:endParaRPr>
          </a:p>
        </p:txBody>
      </p:sp>
      <p:pic>
        <p:nvPicPr>
          <p:cNvPr id="106" name="Imagen 105"/>
          <p:cNvPicPr/>
          <p:nvPr/>
        </p:nvPicPr>
        <p:blipFill>
          <a:blip r:embed="rId7"/>
          <a:stretch/>
        </p:blipFill>
        <p:spPr>
          <a:xfrm>
            <a:off x="2798299" y="4216193"/>
            <a:ext cx="732960" cy="247320"/>
          </a:xfrm>
          <a:prstGeom prst="rect">
            <a:avLst/>
          </a:prstGeom>
          <a:ln>
            <a:noFill/>
          </a:ln>
        </p:spPr>
      </p:pic>
      <p:pic>
        <p:nvPicPr>
          <p:cNvPr id="107" name="Imagen 106"/>
          <p:cNvPicPr/>
          <p:nvPr/>
        </p:nvPicPr>
        <p:blipFill>
          <a:blip r:embed="rId8"/>
          <a:stretch/>
        </p:blipFill>
        <p:spPr>
          <a:xfrm>
            <a:off x="3990619" y="4233833"/>
            <a:ext cx="694800" cy="218880"/>
          </a:xfrm>
          <a:prstGeom prst="rect">
            <a:avLst/>
          </a:prstGeom>
          <a:ln>
            <a:noFill/>
          </a:ln>
        </p:spPr>
      </p:pic>
      <p:sp>
        <p:nvSpPr>
          <p:cNvPr id="108" name="Line 25"/>
          <p:cNvSpPr/>
          <p:nvPr/>
        </p:nvSpPr>
        <p:spPr>
          <a:xfrm flipH="1">
            <a:off x="1875290" y="3108060"/>
            <a:ext cx="723910" cy="112049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9" name="Line 26"/>
          <p:cNvSpPr/>
          <p:nvPr/>
        </p:nvSpPr>
        <p:spPr>
          <a:xfrm flipH="1">
            <a:off x="1875290" y="3108060"/>
            <a:ext cx="1363990" cy="115721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0" name="Line 27"/>
          <p:cNvSpPr/>
          <p:nvPr/>
        </p:nvSpPr>
        <p:spPr>
          <a:xfrm flipH="1">
            <a:off x="1874930" y="3108060"/>
            <a:ext cx="1912990" cy="113813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1" name="Line 28"/>
          <p:cNvSpPr/>
          <p:nvPr/>
        </p:nvSpPr>
        <p:spPr>
          <a:xfrm flipH="1">
            <a:off x="1864440" y="3108060"/>
            <a:ext cx="2563560" cy="115721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2" name="Line 29"/>
          <p:cNvSpPr/>
          <p:nvPr/>
        </p:nvSpPr>
        <p:spPr>
          <a:xfrm flipH="1">
            <a:off x="1888272" y="4465070"/>
            <a:ext cx="1227333" cy="104652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3" name="Line 30"/>
          <p:cNvSpPr/>
          <p:nvPr/>
        </p:nvSpPr>
        <p:spPr>
          <a:xfrm flipH="1">
            <a:off x="1912859" y="4475870"/>
            <a:ext cx="2390297" cy="103573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4" name="CustomShape 31"/>
          <p:cNvSpPr/>
          <p:nvPr/>
        </p:nvSpPr>
        <p:spPr>
          <a:xfrm>
            <a:off x="5137920" y="2001789"/>
            <a:ext cx="1222560" cy="457200"/>
          </a:xfrm>
          <a:prstGeom prst="rect">
            <a:avLst/>
          </a:prstGeom>
          <a:solidFill>
            <a:srgbClr val="FFFFFE"/>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fMRI</a:t>
            </a:r>
            <a:endParaRPr lang="en-US" sz="1600" b="0" strike="noStrike" spc="-1">
              <a:latin typeface="Arial"/>
            </a:endParaRPr>
          </a:p>
        </p:txBody>
      </p:sp>
      <p:sp>
        <p:nvSpPr>
          <p:cNvPr id="115" name="CustomShape 32"/>
          <p:cNvSpPr/>
          <p:nvPr/>
        </p:nvSpPr>
        <p:spPr>
          <a:xfrm>
            <a:off x="731520" y="1997100"/>
            <a:ext cx="1371600" cy="457200"/>
          </a:xfrm>
          <a:prstGeom prst="rect">
            <a:avLst/>
          </a:prstGeom>
          <a:solidFill>
            <a:srgbClr val="FFFFFE"/>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Behavioral</a:t>
            </a:r>
            <a:endParaRPr lang="en-US" sz="1600" b="0" strike="noStrike" spc="-1">
              <a:latin typeface="Arial"/>
            </a:endParaRPr>
          </a:p>
        </p:txBody>
      </p:sp>
      <p:pic>
        <p:nvPicPr>
          <p:cNvPr id="116" name="Picture 4"/>
          <p:cNvPicPr/>
          <p:nvPr/>
        </p:nvPicPr>
        <p:blipFill>
          <a:blip r:embed="rId3"/>
          <a:stretch/>
        </p:blipFill>
        <p:spPr>
          <a:xfrm>
            <a:off x="9126360" y="2554380"/>
            <a:ext cx="807480" cy="800640"/>
          </a:xfrm>
          <a:prstGeom prst="rect">
            <a:avLst/>
          </a:prstGeom>
          <a:ln w="57240">
            <a:noFill/>
          </a:ln>
        </p:spPr>
      </p:pic>
      <p:sp>
        <p:nvSpPr>
          <p:cNvPr id="117" name="Line 33"/>
          <p:cNvSpPr/>
          <p:nvPr/>
        </p:nvSpPr>
        <p:spPr>
          <a:xfrm flipH="1">
            <a:off x="6420240" y="3319020"/>
            <a:ext cx="3056400" cy="612000"/>
          </a:xfrm>
          <a:prstGeom prst="line">
            <a:avLst/>
          </a:prstGeom>
          <a:ln>
            <a:solidFill>
              <a:srgbClr val="000000"/>
            </a:solid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72"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3"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4"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5"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76" name="CustomShape 6"/>
          <p:cNvSpPr/>
          <p:nvPr/>
        </p:nvSpPr>
        <p:spPr>
          <a:xfrm>
            <a:off x="678960" y="862126"/>
            <a:ext cx="8354880" cy="94435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What are group-level analysis?</a:t>
            </a:r>
            <a:endParaRPr lang="en-US" sz="1600" b="0" strike="noStrike" spc="-1" dirty="0">
              <a:latin typeface="Century Gothic" panose="020B0502020202020204" pitchFamily="34" charset="0"/>
            </a:endParaRPr>
          </a:p>
          <a:p>
            <a:pPr>
              <a:lnSpc>
                <a:spcPct val="100000"/>
              </a:lnSpc>
            </a:pPr>
            <a:r>
              <a:rPr lang="en-US" sz="1600" b="0" strike="noStrike" spc="-1" dirty="0">
                <a:solidFill>
                  <a:srgbClr val="000000"/>
                </a:solidFill>
                <a:latin typeface="Century Gothic" panose="020B0502020202020204" pitchFamily="34" charset="0"/>
                <a:ea typeface="DejaVu Sans"/>
              </a:rPr>
              <a:t>Comparison with a (rather) equivalent process to understand the rationale of the steps that we have done.</a:t>
            </a:r>
            <a:endParaRPr lang="en-US" sz="1600" b="0" strike="noStrike" spc="-1" dirty="0">
              <a:latin typeface="Century Gothic" panose="020B0502020202020204" pitchFamily="34" charset="0"/>
            </a:endParaRPr>
          </a:p>
        </p:txBody>
      </p:sp>
      <p:pic>
        <p:nvPicPr>
          <p:cNvPr id="77" name="Picture 4"/>
          <p:cNvPicPr/>
          <p:nvPr/>
        </p:nvPicPr>
        <p:blipFill>
          <a:blip r:embed="rId3"/>
          <a:stretch/>
        </p:blipFill>
        <p:spPr>
          <a:xfrm>
            <a:off x="6069960" y="2559420"/>
            <a:ext cx="807480" cy="800640"/>
          </a:xfrm>
          <a:prstGeom prst="rect">
            <a:avLst/>
          </a:prstGeom>
          <a:ln w="57240">
            <a:noFill/>
          </a:ln>
        </p:spPr>
      </p:pic>
      <p:sp>
        <p:nvSpPr>
          <p:cNvPr id="78" name="CustomShape 7"/>
          <p:cNvSpPr/>
          <p:nvPr/>
        </p:nvSpPr>
        <p:spPr>
          <a:xfrm>
            <a:off x="5142492" y="289422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Runs</a:t>
            </a:r>
            <a:endParaRPr lang="en-US" sz="1300" b="0" strike="noStrike" spc="-1" dirty="0">
              <a:latin typeface="Arial"/>
            </a:endParaRPr>
          </a:p>
        </p:txBody>
      </p:sp>
      <p:pic>
        <p:nvPicPr>
          <p:cNvPr id="79" name="Picture 4"/>
          <p:cNvPicPr/>
          <p:nvPr/>
        </p:nvPicPr>
        <p:blipFill>
          <a:blip r:embed="rId3"/>
          <a:stretch/>
        </p:blipFill>
        <p:spPr>
          <a:xfrm>
            <a:off x="8081640" y="2559420"/>
            <a:ext cx="807480" cy="800640"/>
          </a:xfrm>
          <a:prstGeom prst="rect">
            <a:avLst/>
          </a:prstGeom>
          <a:ln w="57240">
            <a:noFill/>
          </a:ln>
        </p:spPr>
      </p:pic>
      <p:pic>
        <p:nvPicPr>
          <p:cNvPr id="80" name="Picture 4"/>
          <p:cNvPicPr/>
          <p:nvPr/>
        </p:nvPicPr>
        <p:blipFill>
          <a:blip r:embed="rId3"/>
          <a:stretch/>
        </p:blipFill>
        <p:spPr>
          <a:xfrm>
            <a:off x="6070320" y="2559420"/>
            <a:ext cx="807480" cy="800640"/>
          </a:xfrm>
          <a:prstGeom prst="rect">
            <a:avLst/>
          </a:prstGeom>
          <a:ln w="57240">
            <a:noFill/>
          </a:ln>
        </p:spPr>
      </p:pic>
      <p:pic>
        <p:nvPicPr>
          <p:cNvPr id="81" name="Picture 4"/>
          <p:cNvPicPr/>
          <p:nvPr/>
        </p:nvPicPr>
        <p:blipFill>
          <a:blip r:embed="rId3"/>
          <a:stretch/>
        </p:blipFill>
        <p:spPr>
          <a:xfrm>
            <a:off x="7075800" y="2559420"/>
            <a:ext cx="807480" cy="800640"/>
          </a:xfrm>
          <a:prstGeom prst="rect">
            <a:avLst/>
          </a:prstGeom>
          <a:ln w="57240">
            <a:noFill/>
          </a:ln>
        </p:spPr>
      </p:pic>
      <p:sp>
        <p:nvSpPr>
          <p:cNvPr id="82" name="CustomShape 8"/>
          <p:cNvSpPr/>
          <p:nvPr/>
        </p:nvSpPr>
        <p:spPr>
          <a:xfrm>
            <a:off x="5120134" y="4149666"/>
            <a:ext cx="102888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Participants</a:t>
            </a:r>
            <a:endParaRPr lang="en-US" sz="1300" b="0" strike="noStrike" spc="-1" dirty="0">
              <a:latin typeface="Arial"/>
            </a:endParaRPr>
          </a:p>
        </p:txBody>
      </p:sp>
      <p:sp>
        <p:nvSpPr>
          <p:cNvPr id="83" name="CustomShape 9"/>
          <p:cNvSpPr/>
          <p:nvPr/>
        </p:nvSpPr>
        <p:spPr>
          <a:xfrm>
            <a:off x="5142492" y="542340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Group</a:t>
            </a:r>
            <a:endParaRPr lang="en-US" sz="1300" b="0" strike="noStrike" spc="-1" dirty="0">
              <a:latin typeface="Arial"/>
            </a:endParaRPr>
          </a:p>
        </p:txBody>
      </p:sp>
      <p:pic>
        <p:nvPicPr>
          <p:cNvPr id="84" name="Picture 4"/>
          <p:cNvPicPr/>
          <p:nvPr/>
        </p:nvPicPr>
        <p:blipFill>
          <a:blip r:embed="rId3"/>
          <a:stretch/>
        </p:blipFill>
        <p:spPr>
          <a:xfrm>
            <a:off x="6054480" y="3931020"/>
            <a:ext cx="807480" cy="800640"/>
          </a:xfrm>
          <a:prstGeom prst="rect">
            <a:avLst/>
          </a:prstGeom>
          <a:ln w="57240">
            <a:noFill/>
          </a:ln>
        </p:spPr>
      </p:pic>
      <p:sp>
        <p:nvSpPr>
          <p:cNvPr id="85" name="Line 10"/>
          <p:cNvSpPr/>
          <p:nvPr/>
        </p:nvSpPr>
        <p:spPr>
          <a:xfrm flipH="1">
            <a:off x="6420240" y="3360060"/>
            <a:ext cx="18288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6" name="Line 11"/>
          <p:cNvSpPr/>
          <p:nvPr/>
        </p:nvSpPr>
        <p:spPr>
          <a:xfrm flipH="1">
            <a:off x="6420240" y="3268620"/>
            <a:ext cx="1188720" cy="6624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7" name="Line 12"/>
          <p:cNvSpPr/>
          <p:nvPr/>
        </p:nvSpPr>
        <p:spPr>
          <a:xfrm flipH="1">
            <a:off x="6420240" y="3360060"/>
            <a:ext cx="219456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88" name="CustomShape 13"/>
          <p:cNvSpPr/>
          <p:nvPr/>
        </p:nvSpPr>
        <p:spPr>
          <a:xfrm>
            <a:off x="6899760" y="4091580"/>
            <a:ext cx="64008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a:t>
            </a:r>
            <a:endParaRPr lang="en-US" sz="1600" b="0" strike="noStrike" spc="-1">
              <a:latin typeface="Arial"/>
            </a:endParaRPr>
          </a:p>
        </p:txBody>
      </p:sp>
      <p:pic>
        <p:nvPicPr>
          <p:cNvPr id="89" name="Picture 4"/>
          <p:cNvPicPr/>
          <p:nvPr/>
        </p:nvPicPr>
        <p:blipFill>
          <a:blip r:embed="rId3"/>
          <a:stretch/>
        </p:blipFill>
        <p:spPr>
          <a:xfrm>
            <a:off x="7411320" y="3931020"/>
            <a:ext cx="807480" cy="800640"/>
          </a:xfrm>
          <a:prstGeom prst="rect">
            <a:avLst/>
          </a:prstGeom>
          <a:ln w="57240">
            <a:noFill/>
          </a:ln>
        </p:spPr>
      </p:pic>
      <p:pic>
        <p:nvPicPr>
          <p:cNvPr id="90" name="Picture 4"/>
          <p:cNvPicPr/>
          <p:nvPr/>
        </p:nvPicPr>
        <p:blipFill>
          <a:blip r:embed="rId3"/>
          <a:stretch/>
        </p:blipFill>
        <p:spPr>
          <a:xfrm>
            <a:off x="6054480" y="5211180"/>
            <a:ext cx="807480" cy="800640"/>
          </a:xfrm>
          <a:prstGeom prst="rect">
            <a:avLst/>
          </a:prstGeom>
          <a:ln w="57240">
            <a:noFill/>
          </a:ln>
        </p:spPr>
      </p:pic>
      <p:sp>
        <p:nvSpPr>
          <p:cNvPr id="91" name="Line 14"/>
          <p:cNvSpPr/>
          <p:nvPr/>
        </p:nvSpPr>
        <p:spPr>
          <a:xfrm flipH="1">
            <a:off x="6328800" y="4709340"/>
            <a:ext cx="182880" cy="57096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2" name="Line 15"/>
          <p:cNvSpPr/>
          <p:nvPr/>
        </p:nvSpPr>
        <p:spPr>
          <a:xfrm flipH="1">
            <a:off x="6328800" y="4731660"/>
            <a:ext cx="1280160" cy="54864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3" name="CustomShape 16"/>
          <p:cNvSpPr/>
          <p:nvPr/>
        </p:nvSpPr>
        <p:spPr>
          <a:xfrm>
            <a:off x="8277120" y="4091580"/>
            <a:ext cx="64008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a:t>
            </a:r>
            <a:endParaRPr lang="en-US" sz="1600" b="0" strike="noStrike" spc="-1">
              <a:latin typeface="Arial"/>
            </a:endParaRPr>
          </a:p>
        </p:txBody>
      </p:sp>
      <p:pic>
        <p:nvPicPr>
          <p:cNvPr id="94" name="Picture 4"/>
          <p:cNvPicPr/>
          <p:nvPr/>
        </p:nvPicPr>
        <p:blipFill>
          <a:blip r:embed="rId3"/>
          <a:stretch/>
        </p:blipFill>
        <p:spPr>
          <a:xfrm>
            <a:off x="8788680" y="3931020"/>
            <a:ext cx="807480" cy="800640"/>
          </a:xfrm>
          <a:prstGeom prst="rect">
            <a:avLst/>
          </a:prstGeom>
          <a:ln w="57240">
            <a:noFill/>
          </a:ln>
        </p:spPr>
      </p:pic>
      <p:sp>
        <p:nvSpPr>
          <p:cNvPr id="95" name="Line 17"/>
          <p:cNvSpPr/>
          <p:nvPr/>
        </p:nvSpPr>
        <p:spPr>
          <a:xfrm flipH="1">
            <a:off x="6328800" y="4731660"/>
            <a:ext cx="2651760" cy="54864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96" name="CustomShape 18"/>
          <p:cNvSpPr/>
          <p:nvPr/>
        </p:nvSpPr>
        <p:spPr>
          <a:xfrm>
            <a:off x="678960" y="2894220"/>
            <a:ext cx="67392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a:solidFill>
                  <a:srgbClr val="000000"/>
                </a:solidFill>
                <a:latin typeface="Calibri"/>
                <a:ea typeface="DejaVu Sans"/>
              </a:rPr>
              <a:t>Trials</a:t>
            </a:r>
            <a:endParaRPr lang="en-US" sz="1300" b="0" strike="noStrike" spc="-1">
              <a:latin typeface="Arial"/>
            </a:endParaRPr>
          </a:p>
        </p:txBody>
      </p:sp>
      <p:sp>
        <p:nvSpPr>
          <p:cNvPr id="97" name="CustomShape 19"/>
          <p:cNvSpPr/>
          <p:nvPr/>
        </p:nvSpPr>
        <p:spPr>
          <a:xfrm>
            <a:off x="628591" y="4161644"/>
            <a:ext cx="1072819" cy="29106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Participants</a:t>
            </a:r>
            <a:endParaRPr lang="en-US" sz="1300" b="0" strike="noStrike" spc="-1" dirty="0">
              <a:latin typeface="Arial"/>
            </a:endParaRPr>
          </a:p>
        </p:txBody>
      </p:sp>
      <p:sp>
        <p:nvSpPr>
          <p:cNvPr id="98" name="CustomShape 20"/>
          <p:cNvSpPr/>
          <p:nvPr/>
        </p:nvSpPr>
        <p:spPr>
          <a:xfrm>
            <a:off x="731520" y="5424300"/>
            <a:ext cx="669780" cy="3744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300" b="0" strike="noStrike" spc="-1" dirty="0">
                <a:solidFill>
                  <a:srgbClr val="000000"/>
                </a:solidFill>
                <a:latin typeface="Calibri"/>
                <a:ea typeface="DejaVu Sans"/>
              </a:rPr>
              <a:t>Group</a:t>
            </a:r>
            <a:endParaRPr lang="en-US" sz="1300" b="0" strike="noStrike" spc="-1" dirty="0">
              <a:latin typeface="Arial"/>
            </a:endParaRPr>
          </a:p>
        </p:txBody>
      </p:sp>
      <p:sp>
        <p:nvSpPr>
          <p:cNvPr id="99" name="Line 21"/>
          <p:cNvSpPr/>
          <p:nvPr/>
        </p:nvSpPr>
        <p:spPr>
          <a:xfrm flipH="1">
            <a:off x="1887840" y="3108060"/>
            <a:ext cx="162720" cy="113020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0" name="Line 22"/>
          <p:cNvSpPr/>
          <p:nvPr/>
        </p:nvSpPr>
        <p:spPr>
          <a:xfrm flipH="1">
            <a:off x="1888271" y="4465070"/>
            <a:ext cx="98671" cy="1070830"/>
          </a:xfrm>
          <a:prstGeom prst="line">
            <a:avLst/>
          </a:prstGeom>
          <a:ln>
            <a:solidFill>
              <a:srgbClr val="000000"/>
            </a:solidFill>
          </a:ln>
        </p:spPr>
        <p:style>
          <a:lnRef idx="0">
            <a:scrgbClr r="0" g="0" b="0"/>
          </a:lnRef>
          <a:fillRef idx="0">
            <a:scrgbClr r="0" g="0" b="0"/>
          </a:fillRef>
          <a:effectRef idx="0">
            <a:scrgbClr r="0" g="0" b="0"/>
          </a:effectRef>
          <a:fontRef idx="minor"/>
        </p:style>
      </p:sp>
      <p:pic>
        <p:nvPicPr>
          <p:cNvPr id="101" name="Imagen 100"/>
          <p:cNvPicPr/>
          <p:nvPr/>
        </p:nvPicPr>
        <p:blipFill>
          <a:blip r:embed="rId4"/>
          <a:srcRect r="26142"/>
          <a:stretch/>
        </p:blipFill>
        <p:spPr>
          <a:xfrm>
            <a:off x="1593360" y="2898900"/>
            <a:ext cx="3291480" cy="209160"/>
          </a:xfrm>
          <a:prstGeom prst="rect">
            <a:avLst/>
          </a:prstGeom>
          <a:ln>
            <a:noFill/>
          </a:ln>
        </p:spPr>
      </p:pic>
      <p:pic>
        <p:nvPicPr>
          <p:cNvPr id="102" name="Imagen 101"/>
          <p:cNvPicPr/>
          <p:nvPr/>
        </p:nvPicPr>
        <p:blipFill>
          <a:blip r:embed="rId5"/>
          <a:stretch/>
        </p:blipFill>
        <p:spPr>
          <a:xfrm>
            <a:off x="1602739" y="4225913"/>
            <a:ext cx="752040" cy="237600"/>
          </a:xfrm>
          <a:prstGeom prst="rect">
            <a:avLst/>
          </a:prstGeom>
          <a:ln>
            <a:noFill/>
          </a:ln>
        </p:spPr>
      </p:pic>
      <p:pic>
        <p:nvPicPr>
          <p:cNvPr id="103" name="Imagen 102"/>
          <p:cNvPicPr/>
          <p:nvPr/>
        </p:nvPicPr>
        <p:blipFill>
          <a:blip r:embed="rId6"/>
          <a:stretch/>
        </p:blipFill>
        <p:spPr>
          <a:xfrm>
            <a:off x="1543310" y="5511600"/>
            <a:ext cx="732960" cy="199800"/>
          </a:xfrm>
          <a:prstGeom prst="rect">
            <a:avLst/>
          </a:prstGeom>
          <a:ln>
            <a:noFill/>
          </a:ln>
        </p:spPr>
      </p:pic>
      <p:sp>
        <p:nvSpPr>
          <p:cNvPr id="104" name="CustomShape 23"/>
          <p:cNvSpPr/>
          <p:nvPr/>
        </p:nvSpPr>
        <p:spPr>
          <a:xfrm>
            <a:off x="2321659" y="4189193"/>
            <a:ext cx="492480" cy="28523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1200" b="0" strike="noStrike" spc="-1">
                <a:solidFill>
                  <a:srgbClr val="000000"/>
                </a:solidFill>
                <a:latin typeface="Calibri"/>
                <a:ea typeface="DejaVu Sans"/>
              </a:rPr>
              <a:t>(...)</a:t>
            </a:r>
            <a:endParaRPr lang="en-US" sz="1200" b="0" strike="noStrike" spc="-1">
              <a:latin typeface="Arial"/>
            </a:endParaRPr>
          </a:p>
        </p:txBody>
      </p:sp>
      <p:sp>
        <p:nvSpPr>
          <p:cNvPr id="105" name="CustomShape 24"/>
          <p:cNvSpPr/>
          <p:nvPr/>
        </p:nvSpPr>
        <p:spPr>
          <a:xfrm>
            <a:off x="3496699" y="4189193"/>
            <a:ext cx="484560" cy="2623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gn="ctr">
              <a:lnSpc>
                <a:spcPct val="100000"/>
              </a:lnSpc>
            </a:pPr>
            <a:r>
              <a:rPr lang="en-US" sz="1200" b="0" strike="noStrike" spc="-1" dirty="0">
                <a:solidFill>
                  <a:srgbClr val="000000"/>
                </a:solidFill>
                <a:latin typeface="Calibri"/>
                <a:ea typeface="DejaVu Sans"/>
              </a:rPr>
              <a:t>(...)</a:t>
            </a:r>
            <a:endParaRPr lang="en-US" sz="1200" b="0" strike="noStrike" spc="-1" dirty="0">
              <a:latin typeface="Arial"/>
            </a:endParaRPr>
          </a:p>
        </p:txBody>
      </p:sp>
      <p:pic>
        <p:nvPicPr>
          <p:cNvPr id="106" name="Imagen 105"/>
          <p:cNvPicPr/>
          <p:nvPr/>
        </p:nvPicPr>
        <p:blipFill>
          <a:blip r:embed="rId7"/>
          <a:stretch/>
        </p:blipFill>
        <p:spPr>
          <a:xfrm>
            <a:off x="2798299" y="4216193"/>
            <a:ext cx="732960" cy="247320"/>
          </a:xfrm>
          <a:prstGeom prst="rect">
            <a:avLst/>
          </a:prstGeom>
          <a:ln>
            <a:noFill/>
          </a:ln>
        </p:spPr>
      </p:pic>
      <p:pic>
        <p:nvPicPr>
          <p:cNvPr id="107" name="Imagen 106"/>
          <p:cNvPicPr/>
          <p:nvPr/>
        </p:nvPicPr>
        <p:blipFill>
          <a:blip r:embed="rId8"/>
          <a:stretch/>
        </p:blipFill>
        <p:spPr>
          <a:xfrm>
            <a:off x="3990619" y="4233833"/>
            <a:ext cx="694800" cy="218880"/>
          </a:xfrm>
          <a:prstGeom prst="rect">
            <a:avLst/>
          </a:prstGeom>
          <a:ln>
            <a:noFill/>
          </a:ln>
        </p:spPr>
      </p:pic>
      <p:sp>
        <p:nvSpPr>
          <p:cNvPr id="108" name="Line 25"/>
          <p:cNvSpPr/>
          <p:nvPr/>
        </p:nvSpPr>
        <p:spPr>
          <a:xfrm flipH="1">
            <a:off x="1875290" y="3108060"/>
            <a:ext cx="723910" cy="112049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09" name="Line 26"/>
          <p:cNvSpPr/>
          <p:nvPr/>
        </p:nvSpPr>
        <p:spPr>
          <a:xfrm flipH="1">
            <a:off x="1875290" y="3108060"/>
            <a:ext cx="1363990" cy="115721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0" name="Line 27"/>
          <p:cNvSpPr/>
          <p:nvPr/>
        </p:nvSpPr>
        <p:spPr>
          <a:xfrm flipH="1">
            <a:off x="1874930" y="3108060"/>
            <a:ext cx="1912990" cy="113813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1" name="Line 28"/>
          <p:cNvSpPr/>
          <p:nvPr/>
        </p:nvSpPr>
        <p:spPr>
          <a:xfrm flipH="1">
            <a:off x="1864440" y="3108060"/>
            <a:ext cx="2563560" cy="115721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2" name="Line 29"/>
          <p:cNvSpPr/>
          <p:nvPr/>
        </p:nvSpPr>
        <p:spPr>
          <a:xfrm flipH="1">
            <a:off x="1888272" y="4465070"/>
            <a:ext cx="1227333" cy="1046528"/>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3" name="Line 30"/>
          <p:cNvSpPr/>
          <p:nvPr/>
        </p:nvSpPr>
        <p:spPr>
          <a:xfrm flipH="1">
            <a:off x="1912859" y="4475870"/>
            <a:ext cx="2390297" cy="103573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114" name="CustomShape 31"/>
          <p:cNvSpPr/>
          <p:nvPr/>
        </p:nvSpPr>
        <p:spPr>
          <a:xfrm>
            <a:off x="5137920" y="2001789"/>
            <a:ext cx="1222560" cy="457200"/>
          </a:xfrm>
          <a:prstGeom prst="rect">
            <a:avLst/>
          </a:prstGeom>
          <a:solidFill>
            <a:srgbClr val="FFFFFE"/>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fMRI</a:t>
            </a:r>
            <a:endParaRPr lang="en-US" sz="1600" b="0" strike="noStrike" spc="-1">
              <a:latin typeface="Arial"/>
            </a:endParaRPr>
          </a:p>
        </p:txBody>
      </p:sp>
      <p:sp>
        <p:nvSpPr>
          <p:cNvPr id="115" name="CustomShape 32"/>
          <p:cNvSpPr/>
          <p:nvPr/>
        </p:nvSpPr>
        <p:spPr>
          <a:xfrm>
            <a:off x="731520" y="1997100"/>
            <a:ext cx="1371600" cy="457200"/>
          </a:xfrm>
          <a:prstGeom prst="rect">
            <a:avLst/>
          </a:prstGeom>
          <a:solidFill>
            <a:srgbClr val="FFFFFE"/>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alibri"/>
                <a:ea typeface="DejaVu Sans"/>
              </a:rPr>
              <a:t>Behavioral</a:t>
            </a:r>
            <a:endParaRPr lang="en-US" sz="1600" b="0" strike="noStrike" spc="-1">
              <a:latin typeface="Arial"/>
            </a:endParaRPr>
          </a:p>
        </p:txBody>
      </p:sp>
      <p:pic>
        <p:nvPicPr>
          <p:cNvPr id="116" name="Picture 4"/>
          <p:cNvPicPr/>
          <p:nvPr/>
        </p:nvPicPr>
        <p:blipFill>
          <a:blip r:embed="rId3"/>
          <a:stretch/>
        </p:blipFill>
        <p:spPr>
          <a:xfrm>
            <a:off x="9126360" y="2554380"/>
            <a:ext cx="807480" cy="800640"/>
          </a:xfrm>
          <a:prstGeom prst="rect">
            <a:avLst/>
          </a:prstGeom>
          <a:ln w="57240">
            <a:noFill/>
          </a:ln>
        </p:spPr>
      </p:pic>
      <p:sp>
        <p:nvSpPr>
          <p:cNvPr id="117" name="Line 33"/>
          <p:cNvSpPr/>
          <p:nvPr/>
        </p:nvSpPr>
        <p:spPr>
          <a:xfrm flipH="1">
            <a:off x="6420240" y="3319020"/>
            <a:ext cx="3056400" cy="612000"/>
          </a:xfrm>
          <a:prstGeom prst="line">
            <a:avLst/>
          </a:prstGeom>
          <a:ln>
            <a:solidFill>
              <a:srgbClr val="000000"/>
            </a:solidFill>
          </a:ln>
        </p:spPr>
        <p:style>
          <a:lnRef idx="0">
            <a:scrgbClr r="0" g="0" b="0"/>
          </a:lnRef>
          <a:fillRef idx="0">
            <a:scrgbClr r="0" g="0" b="0"/>
          </a:fillRef>
          <a:effectRef idx="0">
            <a:scrgbClr r="0" g="0" b="0"/>
          </a:effectRef>
          <a:fontRef idx="minor"/>
        </p:style>
      </p:sp>
      <p:sp>
        <p:nvSpPr>
          <p:cNvPr id="49" name="CustomShape 34">
            <a:extLst>
              <a:ext uri="{FF2B5EF4-FFF2-40B4-BE49-F238E27FC236}">
                <a16:creationId xmlns:a16="http://schemas.microsoft.com/office/drawing/2014/main" id="{65B1B6EA-74F5-FF49-BE6F-B3B52751A630}"/>
              </a:ext>
            </a:extLst>
          </p:cNvPr>
          <p:cNvSpPr/>
          <p:nvPr/>
        </p:nvSpPr>
        <p:spPr>
          <a:xfrm>
            <a:off x="649304" y="3219740"/>
            <a:ext cx="4572000" cy="759600"/>
          </a:xfrm>
          <a:prstGeom prst="rect">
            <a:avLst/>
          </a:prstGeom>
          <a:solidFill>
            <a:srgbClr val="E6BDB1">
              <a:alpha val="70980"/>
            </a:srgbClr>
          </a:solidFill>
          <a:ln>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1800" b="0" strike="noStrike" spc="-1">
                <a:latin typeface="Arial"/>
              </a:rPr>
              <a:t>mean()</a:t>
            </a:r>
          </a:p>
        </p:txBody>
      </p:sp>
      <p:sp>
        <p:nvSpPr>
          <p:cNvPr id="50" name="CustomShape 35">
            <a:extLst>
              <a:ext uri="{FF2B5EF4-FFF2-40B4-BE49-F238E27FC236}">
                <a16:creationId xmlns:a16="http://schemas.microsoft.com/office/drawing/2014/main" id="{A019585F-DFFC-6746-B1F2-B1C157E2DF80}"/>
              </a:ext>
            </a:extLst>
          </p:cNvPr>
          <p:cNvSpPr/>
          <p:nvPr/>
        </p:nvSpPr>
        <p:spPr>
          <a:xfrm>
            <a:off x="5495624" y="3247820"/>
            <a:ext cx="4572000" cy="759600"/>
          </a:xfrm>
          <a:prstGeom prst="rect">
            <a:avLst/>
          </a:prstGeom>
          <a:solidFill>
            <a:srgbClr val="E6BDB1">
              <a:alpha val="70980"/>
            </a:srgbClr>
          </a:solidFill>
          <a:ln>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1800" b="0" strike="noStrike" spc="-1">
                <a:latin typeface="Arial"/>
              </a:rPr>
              <a:t>glm()</a:t>
            </a:r>
          </a:p>
        </p:txBody>
      </p:sp>
      <p:sp>
        <p:nvSpPr>
          <p:cNvPr id="51" name="CustomShape 36">
            <a:extLst>
              <a:ext uri="{FF2B5EF4-FFF2-40B4-BE49-F238E27FC236}">
                <a16:creationId xmlns:a16="http://schemas.microsoft.com/office/drawing/2014/main" id="{31D3D91C-F481-2C42-AC42-85D696F5678A}"/>
              </a:ext>
            </a:extLst>
          </p:cNvPr>
          <p:cNvSpPr/>
          <p:nvPr/>
        </p:nvSpPr>
        <p:spPr>
          <a:xfrm>
            <a:off x="649304" y="4618673"/>
            <a:ext cx="4572000" cy="759600"/>
          </a:xfrm>
          <a:prstGeom prst="rect">
            <a:avLst/>
          </a:prstGeom>
          <a:solidFill>
            <a:srgbClr val="E6BDB1">
              <a:alpha val="70980"/>
            </a:srgbClr>
          </a:solidFill>
          <a:ln>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1800" b="0" strike="noStrike" spc="-1">
                <a:latin typeface="Arial"/>
              </a:rPr>
              <a:t>T test()</a:t>
            </a:r>
          </a:p>
        </p:txBody>
      </p:sp>
      <p:sp>
        <p:nvSpPr>
          <p:cNvPr id="52" name="CustomShape 37">
            <a:extLst>
              <a:ext uri="{FF2B5EF4-FFF2-40B4-BE49-F238E27FC236}">
                <a16:creationId xmlns:a16="http://schemas.microsoft.com/office/drawing/2014/main" id="{084103DD-3CE6-974F-93BB-12D3F1D969C3}"/>
              </a:ext>
            </a:extLst>
          </p:cNvPr>
          <p:cNvSpPr/>
          <p:nvPr/>
        </p:nvSpPr>
        <p:spPr>
          <a:xfrm>
            <a:off x="5816412" y="4594846"/>
            <a:ext cx="4572000" cy="759600"/>
          </a:xfrm>
          <a:prstGeom prst="rect">
            <a:avLst/>
          </a:prstGeom>
          <a:solidFill>
            <a:srgbClr val="E6BDB1">
              <a:alpha val="70980"/>
            </a:srgbClr>
          </a:solidFill>
          <a:ln>
            <a:solidFill>
              <a:srgbClr val="3465A4"/>
            </a:solidFill>
          </a:ln>
        </p:spPr>
        <p:style>
          <a:lnRef idx="0">
            <a:scrgbClr r="0" g="0" b="0"/>
          </a:lnRef>
          <a:fillRef idx="0">
            <a:scrgbClr r="0" g="0" b="0"/>
          </a:fillRef>
          <a:effectRef idx="0">
            <a:scrgbClr r="0" g="0" b="0"/>
          </a:effectRef>
          <a:fontRef idx="minor"/>
        </p:style>
        <p:txBody>
          <a:bodyPr wrap="none" lIns="90000" tIns="45000" rIns="90000" bIns="45000" anchor="ctr"/>
          <a:lstStyle/>
          <a:p>
            <a:pPr algn="ctr"/>
            <a:r>
              <a:rPr lang="en-US" sz="1800" b="0" strike="noStrike" spc="-1">
                <a:latin typeface="Arial"/>
              </a:rPr>
              <a:t>T test()</a:t>
            </a:r>
          </a:p>
        </p:txBody>
      </p:sp>
    </p:spTree>
    <p:extLst>
      <p:ext uri="{BB962C8B-B14F-4D97-AF65-F5344CB8AC3E}">
        <p14:creationId xmlns:p14="http://schemas.microsoft.com/office/powerpoint/2010/main" val="2605213022"/>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70"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1"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2"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3"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4" name="CustomShape 6"/>
          <p:cNvSpPr/>
          <p:nvPr/>
        </p:nvSpPr>
        <p:spPr>
          <a:xfrm>
            <a:off x="831132" y="981127"/>
            <a:ext cx="8609429"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Quick note: Different names for the same (conceptual) steps on different packages.</a:t>
            </a:r>
            <a:endParaRPr lang="en-US" sz="1600" b="0" strike="noStrike" spc="-1" dirty="0">
              <a:latin typeface="Century Gothic" panose="020B0502020202020204" pitchFamily="34" charset="0"/>
            </a:endParaRPr>
          </a:p>
        </p:txBody>
      </p:sp>
      <p:graphicFrame>
        <p:nvGraphicFramePr>
          <p:cNvPr id="175" name="Table 7"/>
          <p:cNvGraphicFramePr/>
          <p:nvPr>
            <p:extLst>
              <p:ext uri="{D42A27DB-BD31-4B8C-83A1-F6EECF244321}">
                <p14:modId xmlns:p14="http://schemas.microsoft.com/office/powerpoint/2010/main" val="3677915632"/>
              </p:ext>
            </p:extLst>
          </p:nvPr>
        </p:nvGraphicFramePr>
        <p:xfrm>
          <a:off x="1442246" y="2064911"/>
          <a:ext cx="5984163" cy="3199068"/>
        </p:xfrm>
        <a:graphic>
          <a:graphicData uri="http://schemas.openxmlformats.org/drawingml/2006/table">
            <a:tbl>
              <a:tblPr/>
              <a:tblGrid>
                <a:gridCol w="1832190">
                  <a:extLst>
                    <a:ext uri="{9D8B030D-6E8A-4147-A177-3AD203B41FA5}">
                      <a16:colId xmlns:a16="http://schemas.microsoft.com/office/drawing/2014/main" val="20000"/>
                    </a:ext>
                  </a:extLst>
                </a:gridCol>
                <a:gridCol w="1863496">
                  <a:extLst>
                    <a:ext uri="{9D8B030D-6E8A-4147-A177-3AD203B41FA5}">
                      <a16:colId xmlns:a16="http://schemas.microsoft.com/office/drawing/2014/main" val="20001"/>
                    </a:ext>
                  </a:extLst>
                </a:gridCol>
                <a:gridCol w="2288477">
                  <a:extLst>
                    <a:ext uri="{9D8B030D-6E8A-4147-A177-3AD203B41FA5}">
                      <a16:colId xmlns:a16="http://schemas.microsoft.com/office/drawing/2014/main" val="20002"/>
                    </a:ext>
                  </a:extLst>
                </a:gridCol>
              </a:tblGrid>
              <a:tr h="799767">
                <a:tc>
                  <a:txBody>
                    <a:bodyPr/>
                    <a:lstStyle/>
                    <a:p>
                      <a:endParaRPr lang="es-DE" dirty="0"/>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800" b="0" strike="noStrike" spc="-1" dirty="0">
                          <a:latin typeface="Arial"/>
                        </a:rPr>
                        <a:t>FSL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sz="1800" b="0" strike="noStrike" spc="-1" dirty="0">
                          <a:latin typeface="Arial"/>
                        </a:rPr>
                        <a:t>SPM</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799767">
                <a:tc>
                  <a:txBody>
                    <a:bodyPr/>
                    <a:lstStyle/>
                    <a:p>
                      <a:r>
                        <a:rPr lang="en-US" sz="1800" b="0" strike="noStrike" spc="-1" dirty="0">
                          <a:latin typeface="Arial"/>
                        </a:rPr>
                        <a:t>Subjects</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r>
                        <a:rPr lang="en-US" sz="1800" b="0" strike="noStrike" spc="-1" dirty="0">
                          <a:latin typeface="Arial"/>
                        </a:rPr>
                        <a:t>1</a:t>
                      </a:r>
                      <a:r>
                        <a:rPr lang="en-US" sz="1800" b="0" strike="noStrike" spc="-1" baseline="30000" dirty="0">
                          <a:latin typeface="Arial"/>
                        </a:rPr>
                        <a:t>st</a:t>
                      </a:r>
                      <a:r>
                        <a:rPr lang="en-US" sz="1800" b="0" strike="noStrike" spc="-1" dirty="0">
                          <a:latin typeface="Arial"/>
                        </a:rPr>
                        <a:t>  level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rowSpan="2">
                  <a:txBody>
                    <a:bodyPr/>
                    <a:lstStyle/>
                    <a:p>
                      <a:r>
                        <a:rPr lang="en-US" sz="1800" b="0" strike="noStrike" spc="-1" dirty="0">
                          <a:latin typeface="Arial"/>
                        </a:rPr>
                        <a:t>1</a:t>
                      </a:r>
                      <a:r>
                        <a:rPr lang="en-US" sz="1800" b="0" strike="noStrike" spc="-1" baseline="30000" dirty="0">
                          <a:latin typeface="Arial"/>
                        </a:rPr>
                        <a:t>st</a:t>
                      </a:r>
                      <a:r>
                        <a:rPr lang="en-US" sz="1800" b="0" strike="noStrike" spc="-1" dirty="0">
                          <a:latin typeface="Arial"/>
                        </a:rPr>
                        <a:t> level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10001"/>
                  </a:ext>
                </a:extLst>
              </a:tr>
              <a:tr h="799767">
                <a:tc>
                  <a:txBody>
                    <a:bodyPr/>
                    <a:lstStyle/>
                    <a:p>
                      <a:r>
                        <a:rPr lang="en-US" sz="1800" b="0" strike="noStrike" spc="-1" dirty="0">
                          <a:latin typeface="Arial"/>
                        </a:rPr>
                        <a:t>Runs</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r>
                        <a:rPr lang="en-US" sz="1800" b="0" strike="noStrike" spc="-1" dirty="0">
                          <a:latin typeface="Arial"/>
                        </a:rPr>
                        <a:t>2</a:t>
                      </a:r>
                      <a:r>
                        <a:rPr lang="en-US" sz="1800" b="0" strike="noStrike" spc="-1" baseline="30000" dirty="0">
                          <a:latin typeface="Arial"/>
                        </a:rPr>
                        <a:t>nd</a:t>
                      </a:r>
                      <a:r>
                        <a:rPr lang="en-US" sz="1800" b="0" strike="noStrike" spc="-1" dirty="0">
                          <a:latin typeface="Arial"/>
                        </a:rPr>
                        <a:t>  level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vMerge="1">
                  <a:txBody>
                    <a:bodyPr/>
                    <a:lstStyle/>
                    <a:p>
                      <a:endParaRPr lang="es-DE"/>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799767">
                <a:tc>
                  <a:txBody>
                    <a:bodyPr/>
                    <a:lstStyle/>
                    <a:p>
                      <a:r>
                        <a:rPr lang="en-US" sz="1800" b="0" strike="noStrike" spc="-1" dirty="0">
                          <a:latin typeface="Arial"/>
                        </a:rPr>
                        <a:t>Group</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DB1"/>
                    </a:solidFill>
                  </a:tcPr>
                </a:tc>
                <a:tc>
                  <a:txBody>
                    <a:bodyPr/>
                    <a:lstStyle/>
                    <a:p>
                      <a:r>
                        <a:rPr lang="en-US" sz="1800" b="0" strike="noStrike" spc="-1" dirty="0">
                          <a:latin typeface="Arial"/>
                        </a:rPr>
                        <a:t>3</a:t>
                      </a:r>
                      <a:r>
                        <a:rPr lang="en-US" sz="1800" b="0" strike="noStrike" spc="-1" baseline="30000" dirty="0">
                          <a:latin typeface="Arial"/>
                        </a:rPr>
                        <a:t>rd</a:t>
                      </a:r>
                      <a:r>
                        <a:rPr lang="en-US" sz="1800" b="0" strike="noStrike" spc="-1" dirty="0">
                          <a:latin typeface="Arial"/>
                        </a:rPr>
                        <a:t>  level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DB1"/>
                    </a:solidFill>
                  </a:tcPr>
                </a:tc>
                <a:tc>
                  <a:txBody>
                    <a:bodyPr/>
                    <a:lstStyle/>
                    <a:p>
                      <a:r>
                        <a:rPr lang="en-US" sz="1800" b="0" strike="noStrike" spc="-1" dirty="0">
                          <a:latin typeface="Arial"/>
                        </a:rPr>
                        <a:t>2</a:t>
                      </a:r>
                      <a:r>
                        <a:rPr lang="en-US" sz="1800" b="0" strike="noStrike" spc="-1" baseline="30000" dirty="0">
                          <a:latin typeface="Arial"/>
                        </a:rPr>
                        <a:t>nd</a:t>
                      </a:r>
                      <a:r>
                        <a:rPr lang="en-US" sz="1800" b="0" strike="noStrike" spc="-1" dirty="0">
                          <a:latin typeface="Arial"/>
                        </a:rPr>
                        <a:t> level</a:t>
                      </a:r>
                    </a:p>
                  </a:txBody>
                  <a:tcPr marL="90000" marR="9000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DB1"/>
                    </a:solidFill>
                  </a:tcPr>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77"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8"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9"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0"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1" name="CustomShape 6"/>
          <p:cNvSpPr/>
          <p:nvPr/>
        </p:nvSpPr>
        <p:spPr>
          <a:xfrm>
            <a:off x="951840" y="92952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entury Gothic" panose="020B0502020202020204" pitchFamily="34" charset="0"/>
                <a:ea typeface="DejaVu Sans"/>
              </a:rPr>
              <a:t>So how do we do this? Back to RTs...</a:t>
            </a:r>
            <a:endParaRPr lang="en-US" sz="1600" b="0" strike="noStrike" spc="-1">
              <a:latin typeface="Century Gothic" panose="020B0502020202020204" pitchFamily="34" charset="0"/>
            </a:endParaRPr>
          </a:p>
        </p:txBody>
      </p:sp>
      <p:graphicFrame>
        <p:nvGraphicFramePr>
          <p:cNvPr id="182" name="Table 7"/>
          <p:cNvGraphicFramePr/>
          <p:nvPr>
            <p:extLst>
              <p:ext uri="{D42A27DB-BD31-4B8C-83A1-F6EECF244321}">
                <p14:modId xmlns:p14="http://schemas.microsoft.com/office/powerpoint/2010/main" val="4085718580"/>
              </p:ext>
            </p:extLst>
          </p:nvPr>
        </p:nvGraphicFramePr>
        <p:xfrm>
          <a:off x="951840" y="2034720"/>
          <a:ext cx="5588640" cy="2216004"/>
        </p:xfrm>
        <a:graphic>
          <a:graphicData uri="http://schemas.openxmlformats.org/drawingml/2006/table">
            <a:tbl>
              <a:tblPr/>
              <a:tblGrid>
                <a:gridCol w="1235306">
                  <a:extLst>
                    <a:ext uri="{9D8B030D-6E8A-4147-A177-3AD203B41FA5}">
                      <a16:colId xmlns:a16="http://schemas.microsoft.com/office/drawing/2014/main" val="20000"/>
                    </a:ext>
                  </a:extLst>
                </a:gridCol>
                <a:gridCol w="1165894">
                  <a:extLst>
                    <a:ext uri="{9D8B030D-6E8A-4147-A177-3AD203B41FA5}">
                      <a16:colId xmlns:a16="http://schemas.microsoft.com/office/drawing/2014/main" val="20001"/>
                    </a:ext>
                  </a:extLst>
                </a:gridCol>
                <a:gridCol w="1325520">
                  <a:extLst>
                    <a:ext uri="{9D8B030D-6E8A-4147-A177-3AD203B41FA5}">
                      <a16:colId xmlns:a16="http://schemas.microsoft.com/office/drawing/2014/main" val="20002"/>
                    </a:ext>
                  </a:extLst>
                </a:gridCol>
                <a:gridCol w="1861920">
                  <a:extLst>
                    <a:ext uri="{9D8B030D-6E8A-4147-A177-3AD203B41FA5}">
                      <a16:colId xmlns:a16="http://schemas.microsoft.com/office/drawing/2014/main" val="20003"/>
                    </a:ext>
                  </a:extLst>
                </a:gridCol>
              </a:tblGrid>
              <a:tr h="609626">
                <a:tc>
                  <a:txBody>
                    <a:bodyPr/>
                    <a:lstStyle/>
                    <a:p>
                      <a:pPr algn="ctr"/>
                      <a:r>
                        <a:rPr lang="en-US" sz="1400" b="1" strike="noStrike" spc="-1" dirty="0">
                          <a:latin typeface="Century Gothic" panose="020B0502020202020204" pitchFamily="34" charset="0"/>
                        </a:rPr>
                        <a:t>Participants / Conditions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Congruent (</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Incongruent</a:t>
                      </a:r>
                    </a:p>
                    <a:p>
                      <a:pPr algn="ctr"/>
                      <a:r>
                        <a:rPr lang="en-US" sz="1400" b="1" strike="noStrike" spc="-1" dirty="0">
                          <a:latin typeface="Century Gothic" panose="020B0502020202020204" pitchFamily="34" charset="0"/>
                        </a:rPr>
                        <a:t>(</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Congruity effect</a:t>
                      </a:r>
                    </a:p>
                    <a:p>
                      <a:pPr algn="ctr"/>
                      <a:r>
                        <a:rPr lang="en-US" sz="1400" b="1" strike="noStrike" spc="-1" dirty="0">
                          <a:latin typeface="Century Gothic" panose="020B0502020202020204" pitchFamily="34" charset="0"/>
                        </a:rPr>
                        <a:t>(</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extLst>
                  <a:ext uri="{0D108BD9-81ED-4DB2-BD59-A6C34878D82A}">
                    <a16:rowId xmlns:a16="http://schemas.microsoft.com/office/drawing/2014/main" val="10000"/>
                  </a:ext>
                </a:extLst>
              </a:tr>
              <a:tr h="358346">
                <a:tc>
                  <a:txBody>
                    <a:bodyPr/>
                    <a:lstStyle/>
                    <a:p>
                      <a:pPr algn="ctr"/>
                      <a:r>
                        <a:rPr lang="en-US" sz="1400" b="1" strike="noStrike" spc="-1" dirty="0">
                          <a:latin typeface="Century Gothic" panose="020B0502020202020204" pitchFamily="34" charset="0"/>
                        </a:rPr>
                        <a:t>1</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750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889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139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1"/>
                  </a:ext>
                </a:extLst>
              </a:tr>
              <a:tr h="333632">
                <a:tc>
                  <a:txBody>
                    <a:bodyPr/>
                    <a:lstStyle/>
                    <a:p>
                      <a:pPr algn="ctr"/>
                      <a:r>
                        <a:rPr lang="en-US" sz="1400" b="1" strike="noStrike" spc="-1" dirty="0">
                          <a:latin typeface="Century Gothic" panose="020B0502020202020204" pitchFamily="34" charset="0"/>
                        </a:rPr>
                        <a:t>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322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569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247</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0">
                <a:tc>
                  <a:txBody>
                    <a:bodyPr/>
                    <a:lstStyle/>
                    <a:p>
                      <a:pPr algn="ctr"/>
                      <a:r>
                        <a:rPr lang="en-US" sz="1400" b="1" strike="noStrike" spc="-1" dirty="0">
                          <a:latin typeface="Century Gothic" panose="020B0502020202020204" pitchFamily="34" charset="0"/>
                        </a:rPr>
                        <a:t>3</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477</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789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312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3"/>
                  </a:ext>
                </a:extLst>
              </a:tr>
              <a:tr h="0">
                <a:tc>
                  <a:txBody>
                    <a:bodyPr/>
                    <a:lstStyle/>
                    <a:p>
                      <a:pPr algn="ctr"/>
                      <a:r>
                        <a:rPr lang="en-US" sz="1400" b="1" strike="noStrike" spc="-1" dirty="0">
                          <a:latin typeface="Century Gothic" panose="020B0502020202020204" pitchFamily="34" charset="0"/>
                        </a:rPr>
                        <a:t>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566</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865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299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4"/>
                  </a:ext>
                </a:extLst>
              </a:tr>
              <a:tr h="0">
                <a:tc>
                  <a:txBody>
                    <a:bodyPr/>
                    <a:lstStyle/>
                    <a:p>
                      <a:pPr algn="ct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77"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8"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79"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0"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1" name="CustomShape 6"/>
          <p:cNvSpPr/>
          <p:nvPr/>
        </p:nvSpPr>
        <p:spPr>
          <a:xfrm>
            <a:off x="951840" y="92952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entury Gothic" panose="020B0502020202020204" pitchFamily="34" charset="0"/>
                <a:ea typeface="DejaVu Sans"/>
              </a:rPr>
              <a:t>So how do we do this? Back to RTs...</a:t>
            </a:r>
            <a:endParaRPr lang="en-US" sz="1600" b="0" strike="noStrike" spc="-1">
              <a:latin typeface="Century Gothic" panose="020B0502020202020204" pitchFamily="34" charset="0"/>
            </a:endParaRPr>
          </a:p>
        </p:txBody>
      </p:sp>
      <p:graphicFrame>
        <p:nvGraphicFramePr>
          <p:cNvPr id="182" name="Table 7"/>
          <p:cNvGraphicFramePr/>
          <p:nvPr/>
        </p:nvGraphicFramePr>
        <p:xfrm>
          <a:off x="951840" y="2034720"/>
          <a:ext cx="5588640" cy="2216004"/>
        </p:xfrm>
        <a:graphic>
          <a:graphicData uri="http://schemas.openxmlformats.org/drawingml/2006/table">
            <a:tbl>
              <a:tblPr/>
              <a:tblGrid>
                <a:gridCol w="1235306">
                  <a:extLst>
                    <a:ext uri="{9D8B030D-6E8A-4147-A177-3AD203B41FA5}">
                      <a16:colId xmlns:a16="http://schemas.microsoft.com/office/drawing/2014/main" val="20000"/>
                    </a:ext>
                  </a:extLst>
                </a:gridCol>
                <a:gridCol w="1165894">
                  <a:extLst>
                    <a:ext uri="{9D8B030D-6E8A-4147-A177-3AD203B41FA5}">
                      <a16:colId xmlns:a16="http://schemas.microsoft.com/office/drawing/2014/main" val="20001"/>
                    </a:ext>
                  </a:extLst>
                </a:gridCol>
                <a:gridCol w="1325520">
                  <a:extLst>
                    <a:ext uri="{9D8B030D-6E8A-4147-A177-3AD203B41FA5}">
                      <a16:colId xmlns:a16="http://schemas.microsoft.com/office/drawing/2014/main" val="20002"/>
                    </a:ext>
                  </a:extLst>
                </a:gridCol>
                <a:gridCol w="1861920">
                  <a:extLst>
                    <a:ext uri="{9D8B030D-6E8A-4147-A177-3AD203B41FA5}">
                      <a16:colId xmlns:a16="http://schemas.microsoft.com/office/drawing/2014/main" val="20003"/>
                    </a:ext>
                  </a:extLst>
                </a:gridCol>
              </a:tblGrid>
              <a:tr h="609626">
                <a:tc>
                  <a:txBody>
                    <a:bodyPr/>
                    <a:lstStyle/>
                    <a:p>
                      <a:pPr algn="ctr"/>
                      <a:r>
                        <a:rPr lang="en-US" sz="1400" b="1" strike="noStrike" spc="-1" dirty="0">
                          <a:latin typeface="Century Gothic" panose="020B0502020202020204" pitchFamily="34" charset="0"/>
                        </a:rPr>
                        <a:t>Participants / Conditions</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Congruent (</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Incongruent</a:t>
                      </a:r>
                    </a:p>
                    <a:p>
                      <a:pPr algn="ctr"/>
                      <a:r>
                        <a:rPr lang="en-US" sz="1400" b="1" strike="noStrike" spc="-1" dirty="0">
                          <a:latin typeface="Century Gothic" panose="020B0502020202020204" pitchFamily="34" charset="0"/>
                        </a:rPr>
                        <a:t>(</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tc>
                  <a:txBody>
                    <a:bodyPr/>
                    <a:lstStyle/>
                    <a:p>
                      <a:pPr algn="ctr"/>
                      <a:r>
                        <a:rPr lang="en-US" sz="1400" b="1" strike="noStrike" spc="-1" dirty="0">
                          <a:latin typeface="Century Gothic" panose="020B0502020202020204" pitchFamily="34" charset="0"/>
                        </a:rPr>
                        <a:t>Congruity effect</a:t>
                      </a:r>
                    </a:p>
                    <a:p>
                      <a:pPr algn="ctr"/>
                      <a:r>
                        <a:rPr lang="en-US" sz="1400" b="1" strike="noStrike" spc="-1" dirty="0">
                          <a:latin typeface="Century Gothic" panose="020B0502020202020204" pitchFamily="34" charset="0"/>
                        </a:rPr>
                        <a:t>(</a:t>
                      </a:r>
                      <a:r>
                        <a:rPr lang="en-US" sz="1400" b="1" strike="noStrike" spc="-1" dirty="0" err="1">
                          <a:latin typeface="Century Gothic" panose="020B0502020202020204" pitchFamily="34" charset="0"/>
                        </a:rPr>
                        <a:t>ms</a:t>
                      </a: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B3B3B3"/>
                    </a:solidFill>
                  </a:tcPr>
                </a:tc>
                <a:extLst>
                  <a:ext uri="{0D108BD9-81ED-4DB2-BD59-A6C34878D82A}">
                    <a16:rowId xmlns:a16="http://schemas.microsoft.com/office/drawing/2014/main" val="10000"/>
                  </a:ext>
                </a:extLst>
              </a:tr>
              <a:tr h="358346">
                <a:tc>
                  <a:txBody>
                    <a:bodyPr/>
                    <a:lstStyle/>
                    <a:p>
                      <a:pPr algn="ctr"/>
                      <a:r>
                        <a:rPr lang="en-US" sz="1400" b="1" strike="noStrike" spc="-1" dirty="0">
                          <a:latin typeface="Century Gothic" panose="020B0502020202020204" pitchFamily="34" charset="0"/>
                        </a:rPr>
                        <a:t>1</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750</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889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139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1"/>
                  </a:ext>
                </a:extLst>
              </a:tr>
              <a:tr h="333632">
                <a:tc>
                  <a:txBody>
                    <a:bodyPr/>
                    <a:lstStyle/>
                    <a:p>
                      <a:pPr algn="ctr"/>
                      <a:r>
                        <a:rPr lang="en-US" sz="1400" b="1" strike="noStrike" spc="-1" dirty="0">
                          <a:latin typeface="Century Gothic" panose="020B0502020202020204" pitchFamily="34" charset="0"/>
                        </a:rPr>
                        <a:t>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322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569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247</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2"/>
                  </a:ext>
                </a:extLst>
              </a:tr>
              <a:tr h="0">
                <a:tc>
                  <a:txBody>
                    <a:bodyPr/>
                    <a:lstStyle/>
                    <a:p>
                      <a:pPr algn="ctr"/>
                      <a:r>
                        <a:rPr lang="en-US" sz="1400" b="1" strike="noStrike" spc="-1" dirty="0">
                          <a:latin typeface="Century Gothic" panose="020B0502020202020204" pitchFamily="34" charset="0"/>
                        </a:rPr>
                        <a:t>3</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477</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789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312</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3"/>
                  </a:ext>
                </a:extLst>
              </a:tr>
              <a:tr h="0">
                <a:tc>
                  <a:txBody>
                    <a:bodyPr/>
                    <a:lstStyle/>
                    <a:p>
                      <a:pPr algn="ctr"/>
                      <a:r>
                        <a:rPr lang="en-US" sz="1400" b="1" strike="noStrike" spc="-1" dirty="0">
                          <a:latin typeface="Century Gothic" panose="020B0502020202020204" pitchFamily="34" charset="0"/>
                        </a:rPr>
                        <a:t>4</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566</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865</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tc>
                  <a:txBody>
                    <a:bodyPr/>
                    <a:lstStyle/>
                    <a:p>
                      <a:pPr algn="ctr"/>
                      <a:r>
                        <a:rPr lang="en-US" sz="1400" b="0" strike="noStrike" spc="-1">
                          <a:latin typeface="Century Gothic" panose="020B0502020202020204" pitchFamily="34" charset="0"/>
                        </a:rPr>
                        <a:t>299</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E6E6E6"/>
                    </a:solidFill>
                  </a:tcPr>
                </a:tc>
                <a:extLst>
                  <a:ext uri="{0D108BD9-81ED-4DB2-BD59-A6C34878D82A}">
                    <a16:rowId xmlns:a16="http://schemas.microsoft.com/office/drawing/2014/main" val="10004"/>
                  </a:ext>
                </a:extLst>
              </a:tr>
              <a:tr h="0">
                <a:tc>
                  <a:txBody>
                    <a:bodyPr/>
                    <a:lstStyle/>
                    <a:p>
                      <a:pPr algn="ctr"/>
                      <a:r>
                        <a:rPr lang="en-US" sz="1400" b="1"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tc>
                  <a:txBody>
                    <a:bodyPr/>
                    <a:lstStyle/>
                    <a:p>
                      <a:pPr algn="ctr"/>
                      <a:r>
                        <a:rPr lang="en-US" sz="1400" b="0" strike="noStrike" spc="-1" dirty="0">
                          <a:latin typeface="Century Gothic" panose="020B0502020202020204" pitchFamily="34" charset="0"/>
                        </a:rPr>
                        <a:t>(...)</a:t>
                      </a: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CCCCCC"/>
                    </a:solidFill>
                  </a:tcPr>
                </a:tc>
                <a:extLst>
                  <a:ext uri="{0D108BD9-81ED-4DB2-BD59-A6C34878D82A}">
                    <a16:rowId xmlns:a16="http://schemas.microsoft.com/office/drawing/2014/main" val="10005"/>
                  </a:ext>
                </a:extLst>
              </a:tr>
            </a:tbl>
          </a:graphicData>
        </a:graphic>
      </p:graphicFrame>
      <p:sp>
        <p:nvSpPr>
          <p:cNvPr id="183" name="CustomShape 8"/>
          <p:cNvSpPr/>
          <p:nvPr/>
        </p:nvSpPr>
        <p:spPr>
          <a:xfrm>
            <a:off x="6804390" y="1141617"/>
            <a:ext cx="2796810" cy="177457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dirty="0">
                <a:solidFill>
                  <a:srgbClr val="000000"/>
                </a:solidFill>
                <a:latin typeface="Century Gothic" panose="020B0502020202020204" pitchFamily="34" charset="0"/>
                <a:ea typeface="DejaVu Sans"/>
              </a:rPr>
              <a:t>We can take these values and run T test against zero.</a:t>
            </a:r>
            <a:endParaRPr lang="en-US" sz="1600" b="0" strike="noStrike" spc="-1" dirty="0">
              <a:latin typeface="Century Gothic" panose="020B0502020202020204" pitchFamily="34" charset="0"/>
            </a:endParaRPr>
          </a:p>
          <a:p>
            <a:pPr>
              <a:lnSpc>
                <a:spcPct val="100000"/>
              </a:lnSpc>
            </a:pPr>
            <a:endParaRPr lang="en-US" sz="1600" b="0" strike="noStrike" spc="-1" dirty="0">
              <a:latin typeface="Century Gothic" panose="020B0502020202020204" pitchFamily="34" charset="0"/>
            </a:endParaRPr>
          </a:p>
          <a:p>
            <a:pPr>
              <a:lnSpc>
                <a:spcPct val="100000"/>
              </a:lnSpc>
            </a:pPr>
            <a:r>
              <a:rPr lang="en-US" sz="1600" b="0" strike="noStrike" spc="-1" dirty="0">
                <a:solidFill>
                  <a:srgbClr val="000000"/>
                </a:solidFill>
                <a:latin typeface="Century Gothic" panose="020B0502020202020204" pitchFamily="34" charset="0"/>
                <a:ea typeface="DejaVu Sans"/>
              </a:rPr>
              <a:t>We will get a T value.</a:t>
            </a:r>
            <a:endParaRPr lang="en-US" sz="1600" b="0" strike="noStrike" spc="-1" dirty="0">
              <a:latin typeface="Century Gothic" panose="020B0502020202020204" pitchFamily="34" charset="0"/>
            </a:endParaRPr>
          </a:p>
        </p:txBody>
      </p:sp>
      <p:sp>
        <p:nvSpPr>
          <p:cNvPr id="184" name="CustomShape 9"/>
          <p:cNvSpPr/>
          <p:nvPr/>
        </p:nvSpPr>
        <p:spPr>
          <a:xfrm>
            <a:off x="7058939" y="3429000"/>
            <a:ext cx="2287712" cy="1104628"/>
          </a:xfrm>
          <a:prstGeom prst="rect">
            <a:avLst/>
          </a:prstGeom>
          <a:solidFill>
            <a:srgbClr val="FFFFFF"/>
          </a:solid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2000" b="1" strike="noStrike" spc="-1" dirty="0">
                <a:solidFill>
                  <a:srgbClr val="000000"/>
                </a:solidFill>
                <a:latin typeface="Calibri"/>
                <a:ea typeface="DejaVu Sans"/>
              </a:rPr>
              <a:t>QUESTION: </a:t>
            </a:r>
            <a:endParaRPr lang="en-US" sz="2000" b="0" strike="noStrike" spc="-1" dirty="0">
              <a:latin typeface="Arial"/>
            </a:endParaRPr>
          </a:p>
          <a:p>
            <a:pPr>
              <a:lnSpc>
                <a:spcPct val="100000"/>
              </a:lnSpc>
            </a:pPr>
            <a:r>
              <a:rPr lang="en-US" sz="2000" b="0" strike="noStrike" spc="-1" dirty="0">
                <a:solidFill>
                  <a:srgbClr val="000000"/>
                </a:solidFill>
                <a:latin typeface="Calibri"/>
                <a:ea typeface="DejaVu Sans"/>
              </a:rPr>
              <a:t>What will this test tell us?</a:t>
            </a:r>
            <a:endParaRPr lang="en-US" sz="2000" b="0" strike="noStrike" spc="-1" dirty="0">
              <a:latin typeface="Arial"/>
            </a:endParaRPr>
          </a:p>
        </p:txBody>
      </p:sp>
      <p:sp>
        <p:nvSpPr>
          <p:cNvPr id="2" name="Rectángulo 1">
            <a:extLst>
              <a:ext uri="{FF2B5EF4-FFF2-40B4-BE49-F238E27FC236}">
                <a16:creationId xmlns:a16="http://schemas.microsoft.com/office/drawing/2014/main" id="{A18C72A6-BC10-C847-9BE6-516E8E49DEA7}"/>
              </a:ext>
            </a:extLst>
          </p:cNvPr>
          <p:cNvSpPr/>
          <p:nvPr/>
        </p:nvSpPr>
        <p:spPr>
          <a:xfrm>
            <a:off x="4609069" y="1828800"/>
            <a:ext cx="1931411" cy="2879124"/>
          </a:xfrm>
          <a:prstGeom prst="rect">
            <a:avLst/>
          </a:prstGeom>
          <a:solidFill>
            <a:srgbClr val="E6BDB1">
              <a:alpha val="38824"/>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887220728"/>
      </p:ext>
    </p:extLst>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CustomShape 1"/>
          <p:cNvSpPr/>
          <p:nvPr/>
        </p:nvSpPr>
        <p:spPr>
          <a:xfrm>
            <a:off x="571680" y="0"/>
            <a:ext cx="9120960" cy="738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4000" b="0" strike="noStrike" spc="-1">
                <a:solidFill>
                  <a:srgbClr val="000000"/>
                </a:solidFill>
                <a:latin typeface="Baskerville Old Face"/>
                <a:ea typeface="DejaVu Sans"/>
              </a:rPr>
              <a:t>Functional MRI. Group-level analysis.</a:t>
            </a:r>
            <a:endParaRPr lang="en-US" sz="4000" b="0" strike="noStrike" spc="-1">
              <a:latin typeface="Arial"/>
            </a:endParaRPr>
          </a:p>
        </p:txBody>
      </p:sp>
      <p:sp>
        <p:nvSpPr>
          <p:cNvPr id="186" name="CustomShape 2"/>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7" name="CustomShape 3"/>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8" name="CustomShape 4"/>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89" name="CustomShape 5"/>
          <p:cNvSpPr/>
          <p:nvPr/>
        </p:nvSpPr>
        <p:spPr>
          <a:xfrm>
            <a:off x="155520" y="-136440"/>
            <a:ext cx="284760" cy="284760"/>
          </a:xfrm>
          <a:prstGeom prst="rect">
            <a:avLst/>
          </a:prstGeom>
          <a:noFill/>
          <a:ln>
            <a:noFill/>
          </a:ln>
        </p:spPr>
        <p:style>
          <a:lnRef idx="0">
            <a:scrgbClr r="0" g="0" b="0"/>
          </a:lnRef>
          <a:fillRef idx="0">
            <a:scrgbClr r="0" g="0" b="0"/>
          </a:fillRef>
          <a:effectRef idx="0">
            <a:scrgbClr r="0" g="0" b="0"/>
          </a:effectRef>
          <a:fontRef idx="minor"/>
        </p:style>
      </p:sp>
      <p:sp>
        <p:nvSpPr>
          <p:cNvPr id="190" name="CustomShape 6"/>
          <p:cNvSpPr/>
          <p:nvPr/>
        </p:nvSpPr>
        <p:spPr>
          <a:xfrm>
            <a:off x="880560" y="1463040"/>
            <a:ext cx="5337360" cy="4572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600" b="0" strike="noStrike" spc="-1">
                <a:solidFill>
                  <a:srgbClr val="000000"/>
                </a:solidFill>
                <a:latin typeface="Century Gothic" panose="020B0502020202020204" pitchFamily="34" charset="0"/>
                <a:ea typeface="DejaVu Sans"/>
              </a:rPr>
              <a:t>What if we do this in one voxel?</a:t>
            </a:r>
            <a:endParaRPr lang="en-US" sz="1600" b="0" strike="noStrike" spc="-1">
              <a:latin typeface="Century Gothic" panose="020B0502020202020204" pitchFamily="34" charset="0"/>
            </a:endParaRPr>
          </a:p>
        </p:txBody>
      </p:sp>
      <p:graphicFrame>
        <p:nvGraphicFramePr>
          <p:cNvPr id="191" name="Table 7"/>
          <p:cNvGraphicFramePr/>
          <p:nvPr>
            <p:extLst>
              <p:ext uri="{D42A27DB-BD31-4B8C-83A1-F6EECF244321}">
                <p14:modId xmlns:p14="http://schemas.microsoft.com/office/powerpoint/2010/main" val="1565856833"/>
              </p:ext>
            </p:extLst>
          </p:nvPr>
        </p:nvGraphicFramePr>
        <p:xfrm>
          <a:off x="951840" y="2034720"/>
          <a:ext cx="5588640" cy="2092437"/>
        </p:xfrm>
        <a:graphic>
          <a:graphicData uri="http://schemas.openxmlformats.org/drawingml/2006/table">
            <a:tbl>
              <a:tblPr/>
              <a:tblGrid>
                <a:gridCol w="1321803">
                  <a:extLst>
                    <a:ext uri="{9D8B030D-6E8A-4147-A177-3AD203B41FA5}">
                      <a16:colId xmlns:a16="http://schemas.microsoft.com/office/drawing/2014/main" val="20000"/>
                    </a:ext>
                  </a:extLst>
                </a:gridCol>
                <a:gridCol w="1198606">
                  <a:extLst>
                    <a:ext uri="{9D8B030D-6E8A-4147-A177-3AD203B41FA5}">
                      <a16:colId xmlns:a16="http://schemas.microsoft.com/office/drawing/2014/main" val="20001"/>
                    </a:ext>
                  </a:extLst>
                </a:gridCol>
                <a:gridCol w="1248032">
                  <a:extLst>
                    <a:ext uri="{9D8B030D-6E8A-4147-A177-3AD203B41FA5}">
                      <a16:colId xmlns:a16="http://schemas.microsoft.com/office/drawing/2014/main" val="20002"/>
                    </a:ext>
                  </a:extLst>
                </a:gridCol>
                <a:gridCol w="1820199">
                  <a:extLst>
                    <a:ext uri="{9D8B030D-6E8A-4147-A177-3AD203B41FA5}">
                      <a16:colId xmlns:a16="http://schemas.microsoft.com/office/drawing/2014/main" val="20003"/>
                    </a:ext>
                  </a:extLst>
                </a:gridCol>
              </a:tblGrid>
              <a:tr h="547842">
                <a:tc>
                  <a:txBody>
                    <a:bodyPr/>
                    <a:lstStyle/>
                    <a:p>
                      <a:r>
                        <a:rPr lang="en-US" sz="1400" b="1" strike="noStrike" spc="-1" dirty="0">
                          <a:latin typeface="Century Gothic" panose="020B0502020202020204" pitchFamily="34" charset="0"/>
                        </a:rPr>
                        <a:t>Participants / Conditions</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Incongruent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tc>
                  <a:txBody>
                    <a:bodyPr/>
                    <a:lstStyle/>
                    <a:p>
                      <a:r>
                        <a:rPr lang="en-US" sz="1400" b="1" strike="noStrike" spc="-1" dirty="0">
                          <a:latin typeface="Century Gothic" panose="020B0502020202020204" pitchFamily="34" charset="0"/>
                        </a:rPr>
                        <a:t>Congruity effect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B3B3B3"/>
                    </a:solidFill>
                  </a:tcPr>
                </a:tc>
                <a:extLst>
                  <a:ext uri="{0D108BD9-81ED-4DB2-BD59-A6C34878D82A}">
                    <a16:rowId xmlns:a16="http://schemas.microsoft.com/office/drawing/2014/main" val="10000"/>
                  </a:ext>
                </a:extLst>
              </a:tr>
              <a:tr h="308919">
                <a:tc>
                  <a:txBody>
                    <a:bodyPr/>
                    <a:lstStyle/>
                    <a:p>
                      <a:r>
                        <a:rPr lang="en-US" sz="1400" b="1" strike="noStrike" spc="-1" dirty="0">
                          <a:latin typeface="Century Gothic" panose="020B0502020202020204" pitchFamily="34" charset="0"/>
                        </a:rPr>
                        <a:t>1</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1750</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889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-861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1"/>
                  </a:ext>
                </a:extLst>
              </a:tr>
              <a:tr h="321276">
                <a:tc>
                  <a:txBody>
                    <a:bodyPr/>
                    <a:lstStyle/>
                    <a:p>
                      <a:r>
                        <a:rPr lang="en-US" sz="1400" b="1" strike="noStrike" spc="-1" dirty="0">
                          <a:latin typeface="Century Gothic" panose="020B0502020202020204" pitchFamily="34" charset="0"/>
                        </a:rPr>
                        <a:t>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2322</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2569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247</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2"/>
                  </a:ext>
                </a:extLst>
              </a:tr>
              <a:tr h="0">
                <a:tc>
                  <a:txBody>
                    <a:bodyPr/>
                    <a:lstStyle/>
                    <a:p>
                      <a:r>
                        <a:rPr lang="en-US" sz="1400" b="1" strike="noStrike" spc="-1" dirty="0">
                          <a:latin typeface="Century Gothic" panose="020B0502020202020204" pitchFamily="34" charset="0"/>
                        </a:rPr>
                        <a:t>3</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-477</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-789</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pPr algn="r"/>
                      <a:r>
                        <a:rPr lang="en-US" sz="1400" b="0" strike="noStrike" spc="-1" dirty="0">
                          <a:latin typeface="Century Gothic" panose="020B0502020202020204" pitchFamily="34" charset="0"/>
                        </a:rPr>
                        <a:t>-312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3"/>
                  </a:ext>
                </a:extLst>
              </a:tr>
              <a:tr h="0">
                <a:tc>
                  <a:txBody>
                    <a:bodyPr/>
                    <a:lstStyle/>
                    <a:p>
                      <a:r>
                        <a:rPr lang="en-US" sz="1400" b="1" strike="noStrike" spc="-1" dirty="0">
                          <a:latin typeface="Century Gothic" panose="020B0502020202020204" pitchFamily="34" charset="0"/>
                        </a:rPr>
                        <a:t>4</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638</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0" strike="noStrike" spc="-1" dirty="0">
                          <a:latin typeface="Century Gothic" panose="020B0502020202020204" pitchFamily="34" charset="0"/>
                        </a:rPr>
                        <a:t>1556</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r"/>
                      <a:r>
                        <a:rPr lang="en-US" sz="1400" b="0" strike="noStrike" spc="-1" dirty="0">
                          <a:latin typeface="Century Gothic" panose="020B0502020202020204" pitchFamily="34" charset="0"/>
                        </a:rPr>
                        <a:t>918</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4"/>
                  </a:ext>
                </a:extLst>
              </a:tr>
              <a:tr h="0">
                <a:tc>
                  <a:txBody>
                    <a:bodyPr/>
                    <a:lstStyle/>
                    <a:p>
                      <a:r>
                        <a:rPr lang="en-US" sz="1400" b="1"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tc>
                  <a:txBody>
                    <a:bodyPr/>
                    <a:lstStyle/>
                    <a:p>
                      <a:r>
                        <a:rPr lang="en-US" sz="1400" b="0" strike="noStrike" spc="-1" dirty="0">
                          <a:latin typeface="Century Gothic" panose="020B0502020202020204" pitchFamily="34" charset="0"/>
                        </a:rPr>
                        <a:t>(...)</a:t>
                      </a:r>
                    </a:p>
                  </a:txBody>
                  <a:tcPr marL="90000" marR="9000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2">
                        <a:lumMod val="90000"/>
                      </a:schemeClr>
                    </a:solidFill>
                  </a:tcPr>
                </a:tc>
                <a:extLst>
                  <a:ext uri="{0D108BD9-81ED-4DB2-BD59-A6C34878D82A}">
                    <a16:rowId xmlns:a16="http://schemas.microsoft.com/office/drawing/2014/main" val="10005"/>
                  </a:ext>
                </a:extLst>
              </a:tr>
            </a:tbl>
          </a:graphicData>
        </a:graphic>
      </p:graphicFrame>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A2318"/>
      </a:dk2>
      <a:lt2>
        <a:srgbClr val="EDECEB"/>
      </a:lt2>
      <a:accent1>
        <a:srgbClr val="F3C82E"/>
      </a:accent1>
      <a:accent2>
        <a:srgbClr val="A26176"/>
      </a:accent2>
      <a:accent3>
        <a:srgbClr val="74A94E"/>
      </a:accent3>
      <a:accent4>
        <a:srgbClr val="188E8D"/>
      </a:accent4>
      <a:accent5>
        <a:srgbClr val="EE913A"/>
      </a:accent5>
      <a:accent6>
        <a:srgbClr val="DF5D4A"/>
      </a:accent6>
      <a:hlink>
        <a:srgbClr val="188E8D"/>
      </a:hlink>
      <a:folHlink>
        <a:srgbClr val="A2617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A2318"/>
      </a:dk2>
      <a:lt2>
        <a:srgbClr val="EDECEB"/>
      </a:lt2>
      <a:accent1>
        <a:srgbClr val="F3C82E"/>
      </a:accent1>
      <a:accent2>
        <a:srgbClr val="A26176"/>
      </a:accent2>
      <a:accent3>
        <a:srgbClr val="74A94E"/>
      </a:accent3>
      <a:accent4>
        <a:srgbClr val="188E8D"/>
      </a:accent4>
      <a:accent5>
        <a:srgbClr val="EE913A"/>
      </a:accent5>
      <a:accent6>
        <a:srgbClr val="DF5D4A"/>
      </a:accent6>
      <a:hlink>
        <a:srgbClr val="188E8D"/>
      </a:hlink>
      <a:folHlink>
        <a:srgbClr val="A26176"/>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16489</TotalTime>
  <Words>1371</Words>
  <Application>Microsoft Macintosh PowerPoint</Application>
  <PresentationFormat>A4 (210 x 297 mm)</PresentationFormat>
  <Paragraphs>344</Paragraphs>
  <Slides>24</Slides>
  <Notes>24</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24</vt:i4>
      </vt:variant>
    </vt:vector>
  </HeadingPairs>
  <TitlesOfParts>
    <vt:vector size="33" baseType="lpstr">
      <vt:lpstr>Arial</vt:lpstr>
      <vt:lpstr>Baskerville Old Face</vt:lpstr>
      <vt:lpstr>Calibri</vt:lpstr>
      <vt:lpstr>Century Gothic</vt:lpstr>
      <vt:lpstr>StarSymbol</vt:lpstr>
      <vt:lpstr>Symbol</vt:lpstr>
      <vt:lpstr>Times New Roman</vt:lpstr>
      <vt:lpstr>Wingdings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subject/>
  <dc:creator>J Nueva</dc:creator>
  <dc:description/>
  <cp:lastModifiedBy>lwrpegcbsg@goetheuniversitaet.onmicrosoft.com</cp:lastModifiedBy>
  <cp:revision>426</cp:revision>
  <dcterms:modified xsi:type="dcterms:W3CDTF">2022-05-29T14:49:01Z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0x01010073C3545982F2424B85F781D81AF9EA40</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20</vt:i4>
  </property>
  <property fmtid="{D5CDD505-2E9C-101B-9397-08002B2CF9AE}" pid="9" name="PresentationFormat">
    <vt:lpwstr>A4 (210 x 297 mm)</vt:lpwstr>
  </property>
  <property fmtid="{D5CDD505-2E9C-101B-9397-08002B2CF9AE}" pid="10" name="ScaleCrop">
    <vt:bool>false</vt:bool>
  </property>
  <property fmtid="{D5CDD505-2E9C-101B-9397-08002B2CF9AE}" pid="11" name="ShareDoc">
    <vt:bool>false</vt:bool>
  </property>
  <property fmtid="{D5CDD505-2E9C-101B-9397-08002B2CF9AE}" pid="12" name="Slides">
    <vt:i4>20</vt:i4>
  </property>
</Properties>
</file>